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4"/>
  </p:notesMasterIdLst>
  <p:sldIdLst>
    <p:sldId id="308" r:id="rId2"/>
    <p:sldId id="277" r:id="rId3"/>
    <p:sldId id="278" r:id="rId4"/>
    <p:sldId id="260" r:id="rId5"/>
    <p:sldId id="279" r:id="rId6"/>
    <p:sldId id="292" r:id="rId7"/>
    <p:sldId id="294" r:id="rId8"/>
    <p:sldId id="296" r:id="rId9"/>
    <p:sldId id="298" r:id="rId10"/>
    <p:sldId id="297" r:id="rId11"/>
    <p:sldId id="299" r:id="rId12"/>
    <p:sldId id="300" r:id="rId13"/>
    <p:sldId id="301" r:id="rId14"/>
    <p:sldId id="302" r:id="rId15"/>
    <p:sldId id="303" r:id="rId16"/>
    <p:sldId id="304" r:id="rId17"/>
    <p:sldId id="305" r:id="rId18"/>
    <p:sldId id="306" r:id="rId19"/>
    <p:sldId id="307" r:id="rId20"/>
    <p:sldId id="288" r:id="rId21"/>
    <p:sldId id="284" r:id="rId22"/>
    <p:sldId id="26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05" autoAdjust="0"/>
    <p:restoredTop sz="94660"/>
  </p:normalViewPr>
  <p:slideViewPr>
    <p:cSldViewPr>
      <p:cViewPr varScale="1">
        <p:scale>
          <a:sx n="65" d="100"/>
          <a:sy n="65" d="100"/>
        </p:scale>
        <p:origin x="-1482" y="-1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4889B1-7015-4AF3-AEA2-D98967E88E07}" type="datetimeFigureOut">
              <a:rPr lang="en-US" smtClean="0"/>
              <a:pPr/>
              <a:t>12/27/2016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F8C0DB-E1C9-4F19-889E-F24EFCFB5B08}" type="slidenum">
              <a:rPr lang="en-US" smtClean="0"/>
              <a:pPr/>
              <a:t>‹#›</a:t>
            </a:fld>
            <a:endParaRPr lang="en-US"/>
          </a:p>
        </p:txBody>
      </p:sp>
    </p:spTree>
    <p:extLst>
      <p:ext uri="{BB962C8B-B14F-4D97-AF65-F5344CB8AC3E}">
        <p14:creationId xmlns:p14="http://schemas.microsoft.com/office/powerpoint/2010/main" val="2773550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F8C0DB-E1C9-4F19-889E-F24EFCFB5B08}" type="slidenum">
              <a:rPr lang="en-US" smtClean="0"/>
              <a:pPr/>
              <a:t>12</a:t>
            </a:fld>
            <a:endParaRPr lang="en-US"/>
          </a:p>
        </p:txBody>
      </p:sp>
    </p:spTree>
    <p:extLst>
      <p:ext uri="{BB962C8B-B14F-4D97-AF65-F5344CB8AC3E}">
        <p14:creationId xmlns:p14="http://schemas.microsoft.com/office/powerpoint/2010/main" val="37408802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D8BD707-D9CF-40AE-B4C6-C98DA3205C09}" type="datetimeFigureOut">
              <a:rPr lang="en-US" smtClean="0"/>
              <a:pPr/>
              <a:t>12/27/2016</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12/27/2016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D8BD707-D9CF-40AE-B4C6-C98DA3205C09}" type="datetimeFigureOut">
              <a:rPr lang="en-US" smtClean="0"/>
              <a:pPr/>
              <a:t>12/27/2016</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D8BD707-D9CF-40AE-B4C6-C98DA3205C09}" type="datetimeFigureOut">
              <a:rPr lang="en-US" smtClean="0"/>
              <a:pPr/>
              <a:t>12/27/2016</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D8BD707-D9CF-40AE-B4C6-C98DA3205C09}" type="datetimeFigureOut">
              <a:rPr lang="en-US" smtClean="0"/>
              <a:pPr/>
              <a:t>12/27/2016</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pscmmmmm.jpg"/>
          <p:cNvPicPr>
            <a:picLocks noChangeAspect="1"/>
          </p:cNvPicPr>
          <p:nvPr/>
        </p:nvPicPr>
        <p:blipFill>
          <a:blip r:embed="rId2"/>
          <a:stretch>
            <a:fillRect/>
          </a:stretch>
        </p:blipFill>
        <p:spPr>
          <a:xfrm>
            <a:off x="0" y="0"/>
            <a:ext cx="9144000" cy="3124200"/>
          </a:xfrm>
          <a:prstGeom prst="rect">
            <a:avLst/>
          </a:prstGeom>
        </p:spPr>
      </p:pic>
      <p:pic>
        <p:nvPicPr>
          <p:cNvPr id="6" name="Picture 3" descr="Mono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2058988"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4419600"/>
            <a:ext cx="91440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r>
              <a:rPr lang="en-US" sz="3200" dirty="0">
                <a:solidFill>
                  <a:schemeClr val="tx1"/>
                </a:solidFill>
              </a:rPr>
              <a:t>Prepared by. </a:t>
            </a:r>
          </a:p>
          <a:p>
            <a:r>
              <a:rPr lang="en-US" sz="4000" dirty="0">
                <a:solidFill>
                  <a:schemeClr val="tx1"/>
                </a:solidFill>
              </a:rPr>
              <a:t>Cantonment Public  School and College ,                </a:t>
            </a:r>
            <a:r>
              <a:rPr lang="en-US" sz="4000" dirty="0" err="1">
                <a:solidFill>
                  <a:schemeClr val="tx1"/>
                </a:solidFill>
              </a:rPr>
              <a:t>Momenshahi</a:t>
            </a:r>
            <a:endParaRPr lang="en-US" sz="3200" dirty="0">
              <a:solidFill>
                <a:schemeClr val="tx1"/>
              </a:solidFill>
            </a:endParaRPr>
          </a:p>
          <a:p>
            <a:r>
              <a:rPr lang="en-US" sz="3200" dirty="0">
                <a:solidFill>
                  <a:schemeClr val="tx1"/>
                </a:solidFill>
              </a:rPr>
              <a:t>Dept. of Business studies </a:t>
            </a:r>
          </a:p>
        </p:txBody>
      </p:sp>
      <p:sp>
        <p:nvSpPr>
          <p:cNvPr id="5" name="TextBox 4"/>
          <p:cNvSpPr txBox="1"/>
          <p:nvPr/>
        </p:nvSpPr>
        <p:spPr>
          <a:xfrm rot="10800000" flipV="1">
            <a:off x="2840183" y="3097649"/>
            <a:ext cx="3924300" cy="1323439"/>
          </a:xfrm>
          <a:prstGeom prst="rect">
            <a:avLst/>
          </a:prstGeom>
          <a:solidFill>
            <a:schemeClr val="accent4"/>
          </a:solidFill>
        </p:spPr>
        <p:txBody>
          <a:bodyPr wrap="square" lIns="91429" tIns="45714" rIns="91429" bIns="45714"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8000" b="1" cap="all" dirty="0" err="1">
                <a:ln/>
                <a:effectLst>
                  <a:outerShdw blurRad="19685" dist="12700" dir="5400000" algn="tl" rotWithShape="0">
                    <a:schemeClr val="accent1">
                      <a:satMod val="130000"/>
                      <a:alpha val="60000"/>
                    </a:schemeClr>
                  </a:outerShdw>
                  <a:reflection blurRad="10000" stA="55000" endPos="48000" dist="500" dir="5400000" sy="-100000" algn="bl" rotWithShape="0"/>
                </a:effectLst>
              </a:rPr>
              <a:t>স্বাগতম</a:t>
            </a:r>
            <a:endParaRPr lang="en-US" sz="80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91560408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1" y="817583"/>
            <a:ext cx="6993468" cy="782617"/>
          </a:xfrm>
          <a:solidFill>
            <a:schemeClr val="bg2">
              <a:lumMod val="75000"/>
            </a:schemeClr>
          </a:solidFill>
        </p:spPr>
        <p:txBody>
          <a:bodyPr>
            <a:noAutofit/>
          </a:bodyPr>
          <a:lstStyle/>
          <a:p>
            <a:pPr algn="l"/>
            <a:r>
              <a:rPr lang="bn-IN" sz="2800" dirty="0" smtClean="0">
                <a:solidFill>
                  <a:srgbClr val="FF0000"/>
                </a:solidFill>
              </a:rPr>
              <a:t>বিপণনের মৌলিক ধারণা গুলো উপস্থাপন করে নিম্নে বিস্তারিত আলোচনা করা হলঃ  </a:t>
            </a:r>
            <a:endParaRPr lang="en-US" sz="2800" dirty="0">
              <a:solidFill>
                <a:srgbClr val="FF0000"/>
              </a:solidFill>
            </a:endParaRPr>
          </a:p>
        </p:txBody>
      </p:sp>
      <p:sp>
        <p:nvSpPr>
          <p:cNvPr id="3" name="Content Placeholder 2"/>
          <p:cNvSpPr>
            <a:spLocks noGrp="1"/>
          </p:cNvSpPr>
          <p:nvPr>
            <p:ph idx="1"/>
          </p:nvPr>
        </p:nvSpPr>
        <p:spPr>
          <a:xfrm>
            <a:off x="914400" y="1676400"/>
            <a:ext cx="7467600" cy="4572000"/>
          </a:xfrm>
          <a:solidFill>
            <a:schemeClr val="accent1">
              <a:lumMod val="40000"/>
              <a:lumOff val="60000"/>
            </a:schemeClr>
          </a:solidFill>
        </p:spPr>
        <p:txBody>
          <a:bodyPr>
            <a:normAutofit/>
          </a:bodyPr>
          <a:lstStyle/>
          <a:p>
            <a:pPr marL="457200" indent="-457200">
              <a:buAutoNum type="arabicParenR"/>
            </a:pPr>
            <a:r>
              <a:rPr lang="bn-IN" b="1" dirty="0" smtClean="0"/>
              <a:t>প্রয়োজন, অভাব ও চাহিদাঃ</a:t>
            </a:r>
          </a:p>
          <a:p>
            <a:pPr marL="457200" indent="-457200">
              <a:buFont typeface="Wingdings" pitchFamily="2" charset="2"/>
              <a:buChar char="q"/>
            </a:pPr>
            <a:r>
              <a:rPr lang="bn-IN" b="1" dirty="0" smtClean="0"/>
              <a:t>প্রয়োজনঃ কোন কিছু পাওয়া থেকে নিজেকে বঞ্চিত মনে করার অনুভূতিকে প্রয়োজন বলে । </a:t>
            </a:r>
          </a:p>
          <a:p>
            <a:pPr marL="457200" indent="-457200">
              <a:buNone/>
            </a:pPr>
            <a:r>
              <a:rPr lang="bn-IN" b="1" dirty="0" smtClean="0"/>
              <a:t>  প্রয়োজন= কোন কিছু পাওয়া থেকে নিজেকে বঞ্চিত মনে করার অনুভূতি। </a:t>
            </a:r>
          </a:p>
          <a:p>
            <a:pPr marL="457200" indent="-457200">
              <a:buFont typeface="Wingdings" pitchFamily="2" charset="2"/>
              <a:buChar char="q"/>
            </a:pPr>
            <a:r>
              <a:rPr lang="bn-IN" b="1" dirty="0" smtClean="0"/>
              <a:t>অভাবঃ প্রয়োজন যখন ভোক্তার সংস্কৃতি ও ব্যক্তিত্ব দ্বারা অনুমোদিত হয় তখন তাকে অভাব বলে ।</a:t>
            </a:r>
          </a:p>
          <a:p>
            <a:pPr marL="457200" indent="-457200">
              <a:buFont typeface="Wingdings" pitchFamily="2" charset="2"/>
              <a:buChar char="q"/>
            </a:pPr>
            <a:r>
              <a:rPr lang="bn-IN" b="1" dirty="0" smtClean="0"/>
              <a:t>চাহিদাঃ কোন কিছু পাওয়ার আকাঙ্ক্ষা এবং উক্ত আকাঙ্ক্ষিত পণ্য বা সেবা</a:t>
            </a:r>
            <a:r>
              <a:rPr lang="en-US" b="1" dirty="0" smtClean="0"/>
              <a:t> </a:t>
            </a:r>
            <a:r>
              <a:rPr lang="bn-IN" b="1" dirty="0" smtClean="0"/>
              <a:t>ক্রয়ের সামর্থ্য ও অর্থ ব্যয়ের ইচ্ছা থাকলে তাকে চাহিদা বলে ।  </a:t>
            </a:r>
          </a:p>
          <a:p>
            <a:pPr marL="457200" indent="-457200">
              <a:buNone/>
            </a:pPr>
            <a:r>
              <a:rPr lang="bn-IN" b="1" dirty="0" smtClean="0"/>
              <a:t> </a:t>
            </a:r>
          </a:p>
          <a:p>
            <a:pPr marL="457200" indent="-457200">
              <a:buNone/>
            </a:pP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6993469" cy="914400"/>
          </a:xfrm>
          <a:solidFill>
            <a:schemeClr val="bg2">
              <a:lumMod val="75000"/>
            </a:schemeClr>
          </a:solidFill>
        </p:spPr>
        <p:txBody>
          <a:bodyPr>
            <a:normAutofit/>
          </a:bodyPr>
          <a:lstStyle/>
          <a:p>
            <a:pPr algn="l"/>
            <a:r>
              <a:rPr lang="bn-IN" sz="3200" dirty="0" smtClean="0"/>
              <a:t>৩।ভ্যালু ও সন্তুষ্টি</a:t>
            </a:r>
            <a:endParaRPr lang="en-US" sz="3200" dirty="0"/>
          </a:p>
        </p:txBody>
      </p:sp>
      <p:sp>
        <p:nvSpPr>
          <p:cNvPr id="3" name="Content Placeholder 2"/>
          <p:cNvSpPr>
            <a:spLocks noGrp="1"/>
          </p:cNvSpPr>
          <p:nvPr>
            <p:ph idx="1"/>
          </p:nvPr>
        </p:nvSpPr>
        <p:spPr>
          <a:xfrm>
            <a:off x="1143000" y="1600200"/>
            <a:ext cx="6934200" cy="4122869"/>
          </a:xfrm>
          <a:solidFill>
            <a:srgbClr val="00B0F0"/>
          </a:solidFill>
        </p:spPr>
        <p:txBody>
          <a:bodyPr>
            <a:normAutofit lnSpcReduction="10000"/>
          </a:bodyPr>
          <a:lstStyle/>
          <a:p>
            <a:pPr>
              <a:buFont typeface="Wingdings" pitchFamily="2" charset="2"/>
              <a:buChar char="q"/>
            </a:pPr>
            <a:r>
              <a:rPr lang="bn-IN" b="1" dirty="0" smtClean="0"/>
              <a:t>ক্রেতা ভ্যালুঃ পন্য সেবা থেকে প্রাপ্ত সুবিধা এবংএর জন্য ব্যয়িত অর্থের পার্থক্যই হল ক্রেতা ভ্যালু।   </a:t>
            </a:r>
          </a:p>
          <a:p>
            <a:pPr>
              <a:buFont typeface="Wingdings" pitchFamily="2" charset="2"/>
              <a:buChar char="q"/>
            </a:pPr>
            <a:r>
              <a:rPr lang="bn-IN" b="1" dirty="0" smtClean="0"/>
              <a:t>ক্রেতার সন্তুষ্টিঃ সন্তুষ্টি হচ্ছে একজন ক্রেতার আনন্দ ও হতাশার অনুভূতির স্তর ।</a:t>
            </a:r>
          </a:p>
          <a:p>
            <a:pPr>
              <a:buNone/>
            </a:pPr>
            <a:r>
              <a:rPr lang="bn-IN" b="1" dirty="0" smtClean="0"/>
              <a:t>৪। বিনিময় লেনদেন ও সম্পর্কঃ </a:t>
            </a:r>
          </a:p>
          <a:p>
            <a:pPr>
              <a:buFont typeface="Wingdings" pitchFamily="2" charset="2"/>
              <a:buChar char="q"/>
            </a:pPr>
            <a:r>
              <a:rPr lang="bn-IN" b="1" dirty="0" smtClean="0"/>
              <a:t> বিনিময়</a:t>
            </a:r>
          </a:p>
          <a:p>
            <a:pPr>
              <a:buFont typeface="Wingdings" pitchFamily="2" charset="2"/>
              <a:buChar char="q"/>
            </a:pPr>
            <a:r>
              <a:rPr lang="bn-IN" b="1" dirty="0" smtClean="0"/>
              <a:t> লেনদেন ও</a:t>
            </a:r>
          </a:p>
          <a:p>
            <a:pPr>
              <a:buFont typeface="Wingdings" pitchFamily="2" charset="2"/>
              <a:buChar char="q"/>
            </a:pPr>
            <a:r>
              <a:rPr lang="bn-IN" b="1" dirty="0" smtClean="0"/>
              <a:t> সম্পর্ক</a:t>
            </a:r>
          </a:p>
          <a:p>
            <a:pPr>
              <a:buNone/>
            </a:pPr>
            <a:r>
              <a:rPr lang="bn-IN" b="1" dirty="0" smtClean="0"/>
              <a:t>৫। বাজারঃ বাজার বলতে কোন পন্য বা সেবার প্রকৃত বা সম্ভাব্য ক্রেতার সমষ্টিকে বোঝায়।  </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90000"/>
            </a:schemeClr>
          </a:solidFill>
        </p:spPr>
        <p:txBody>
          <a:bodyPr>
            <a:normAutofit/>
          </a:bodyPr>
          <a:lstStyle/>
          <a:p>
            <a:r>
              <a:rPr lang="en-US" b="1" dirty="0" smtClean="0"/>
              <a:t>(</a:t>
            </a:r>
            <a:r>
              <a:rPr lang="bn-IN" b="1" dirty="0" smtClean="0"/>
              <a:t>বাজারের</a:t>
            </a:r>
            <a:r>
              <a:rPr lang="en-US" b="1" dirty="0" smtClean="0"/>
              <a:t> </a:t>
            </a:r>
            <a:r>
              <a:rPr lang="en-US" b="1" dirty="0" err="1" smtClean="0"/>
              <a:t>ধারণা</a:t>
            </a:r>
            <a:r>
              <a:rPr lang="bn-IN" b="1" dirty="0" smtClean="0"/>
              <a:t> </a:t>
            </a:r>
            <a:r>
              <a:rPr lang="en-US" b="1" dirty="0" smtClean="0"/>
              <a:t>)</a:t>
            </a:r>
            <a:endParaRPr lang="en-US" b="1" dirty="0"/>
          </a:p>
        </p:txBody>
      </p:sp>
      <p:sp>
        <p:nvSpPr>
          <p:cNvPr id="3" name="Content Placeholder 2"/>
          <p:cNvSpPr>
            <a:spLocks noGrp="1"/>
          </p:cNvSpPr>
          <p:nvPr>
            <p:ph idx="1"/>
          </p:nvPr>
        </p:nvSpPr>
        <p:spPr>
          <a:xfrm>
            <a:off x="1066800" y="1981200"/>
            <a:ext cx="7010400" cy="4267200"/>
          </a:xfrm>
          <a:solidFill>
            <a:srgbClr val="00B0F0"/>
          </a:solidFill>
        </p:spPr>
        <p:txBody>
          <a:bodyPr/>
          <a:lstStyle/>
          <a:p>
            <a:pPr>
              <a:buNone/>
            </a:pPr>
            <a:r>
              <a:rPr lang="bn-IN" b="1" dirty="0" smtClean="0"/>
              <a:t>বাজারঃ বাজার বলতে কোন পন্য বা সেবার প্রকৃত বা সম্ভাব্য ক্রেতার সমষ্টিকে বোঝায়। বাজার হল প্রকৃত বা সম্ভাব্য ক্রেতার সমষ্টি । </a:t>
            </a:r>
          </a:p>
          <a:p>
            <a:pPr>
              <a:buNone/>
            </a:pPr>
            <a:endParaRPr lang="bn-IN" b="1" dirty="0" smtClean="0"/>
          </a:p>
          <a:p>
            <a:pPr>
              <a:buNone/>
            </a:pPr>
            <a:r>
              <a:rPr lang="bn-IN" b="1" dirty="0" smtClean="0"/>
              <a:t>     বাজারের বৈশিষ্ট্য গুলো নিম্নরূপঃ </a:t>
            </a:r>
          </a:p>
          <a:p>
            <a:pPr>
              <a:buFont typeface="Wingdings" pitchFamily="2" charset="2"/>
              <a:buChar char="q"/>
            </a:pPr>
            <a:r>
              <a:rPr lang="bn-IN" b="1" dirty="0" smtClean="0"/>
              <a:t>বাজার হল প্রকৃত বা সম্ভাব্য ক্রেতার সমষ্টি ।</a:t>
            </a:r>
          </a:p>
          <a:p>
            <a:pPr>
              <a:buFont typeface="Wingdings" pitchFamily="2" charset="2"/>
              <a:buChar char="q"/>
            </a:pPr>
            <a:r>
              <a:rPr lang="bn-IN" b="1" dirty="0" smtClean="0"/>
              <a:t>যে কোন ব্যাক্তিই ভবিষ্যৎ ক্রেতা হতে পারে । </a:t>
            </a:r>
          </a:p>
          <a:p>
            <a:pPr>
              <a:buFont typeface="Wingdings" pitchFamily="2" charset="2"/>
              <a:buChar char="q"/>
            </a:pPr>
            <a:r>
              <a:rPr lang="bn-IN" b="1" dirty="0" smtClean="0"/>
              <a:t>অভাব  রয়েছে এমন ব্যাক্তি বা সংগঠন । </a:t>
            </a:r>
            <a:endParaRPr lang="en-US" b="1" dirty="0" smtClean="0"/>
          </a:p>
          <a:p>
            <a:pPr>
              <a:buNone/>
            </a:pP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anim calcmode="lin" valueType="num">
                                      <p:cBhvr>
                                        <p:cTn id="8" dur="2000" fill="hold"/>
                                        <p:tgtEl>
                                          <p:spTgt spid="3">
                                            <p:bg/>
                                          </p:spTgt>
                                        </p:tgtEl>
                                        <p:attrNameLst>
                                          <p:attrName>ppt_w</p:attrName>
                                        </p:attrNameLst>
                                      </p:cBhvr>
                                      <p:tavLst>
                                        <p:tav tm="0" fmla="#ppt_w*sin(2.5*pi*$)">
                                          <p:val>
                                            <p:fltVal val="0"/>
                                          </p:val>
                                        </p:tav>
                                        <p:tav tm="100000">
                                          <p:val>
                                            <p:fltVal val="1"/>
                                          </p:val>
                                        </p:tav>
                                      </p:tavLst>
                                    </p:anim>
                                    <p:anim calcmode="lin" valueType="num">
                                      <p:cBhvr>
                                        <p:cTn id="9" dur="2000" fill="hold"/>
                                        <p:tgtEl>
                                          <p:spTgt spid="3">
                                            <p:bg/>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000"/>
                                        <p:tgtEl>
                                          <p:spTgt spid="3">
                                            <p:txEl>
                                              <p:pRg st="5" end="5"/>
                                            </p:txEl>
                                          </p:spTgt>
                                        </p:tgtEl>
                                      </p:cBhvr>
                                    </p:animEffect>
                                    <p:anim calcmode="lin" valueType="num">
                                      <p:cBhvr>
                                        <p:cTn id="43"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90000"/>
            </a:schemeClr>
          </a:solidFill>
        </p:spPr>
        <p:txBody>
          <a:bodyPr/>
          <a:lstStyle/>
          <a:p>
            <a:r>
              <a:rPr lang="bn-IN" dirty="0" smtClean="0"/>
              <a:t>বিক্রয় কি?</a:t>
            </a:r>
            <a:endParaRPr lang="en-US" dirty="0"/>
          </a:p>
        </p:txBody>
      </p:sp>
      <p:sp>
        <p:nvSpPr>
          <p:cNvPr id="3" name="Content Placeholder 2"/>
          <p:cNvSpPr>
            <a:spLocks noGrp="1"/>
          </p:cNvSpPr>
          <p:nvPr>
            <p:ph idx="1"/>
          </p:nvPr>
        </p:nvSpPr>
        <p:spPr>
          <a:xfrm>
            <a:off x="1143000" y="2119256"/>
            <a:ext cx="7010400" cy="4129143"/>
          </a:xfrm>
          <a:solidFill>
            <a:srgbClr val="00B0F0"/>
          </a:solidFill>
        </p:spPr>
        <p:txBody>
          <a:bodyPr>
            <a:normAutofit/>
          </a:bodyPr>
          <a:lstStyle/>
          <a:p>
            <a:pPr>
              <a:buNone/>
            </a:pPr>
            <a:r>
              <a:rPr lang="bn-IN" b="1" dirty="0" smtClean="0"/>
              <a:t>বিক্রয় হচ্ছে বিপণনের একটি কার্যকর অংশ মাত্র। বিক্রয় হচ্ছে পন্য বা সেবার মালিকানা হস্তান্তরের কাজ । </a:t>
            </a:r>
            <a:endParaRPr lang="en-US" b="1" dirty="0" smtClean="0"/>
          </a:p>
          <a:p>
            <a:pPr>
              <a:buNone/>
            </a:pPr>
            <a:r>
              <a:rPr lang="bn-IN" b="1" dirty="0" smtClean="0">
                <a:latin typeface="Vrinda" pitchFamily="34" charset="0"/>
                <a:cs typeface="Vrinda" pitchFamily="34" charset="0"/>
              </a:rPr>
              <a:t>বি ঘোষ এর মতে, “বিক্রেতার নিকত থেকে ক্রেতার নিকত মালিকানা </a:t>
            </a:r>
            <a:r>
              <a:rPr lang="bn-IN" b="1" dirty="0" smtClean="0"/>
              <a:t>হস্তান্তরের সাথে বিক্রয় অন্তর্ভুক্ত ।” </a:t>
            </a:r>
          </a:p>
          <a:p>
            <a:pPr>
              <a:buNone/>
            </a:pPr>
            <a:r>
              <a:rPr lang="bn-IN" b="1" dirty="0" smtClean="0">
                <a:latin typeface="Vrinda" pitchFamily="34" charset="0"/>
                <a:cs typeface="Vrinda" pitchFamily="34" charset="0"/>
              </a:rPr>
              <a:t>আবার, </a:t>
            </a:r>
          </a:p>
          <a:p>
            <a:pPr>
              <a:buNone/>
            </a:pPr>
            <a:r>
              <a:rPr lang="bn-IN" b="1" dirty="0" smtClean="0">
                <a:latin typeface="Vrinda" pitchFamily="34" charset="0"/>
                <a:cs typeface="Vrinda" pitchFamily="34" charset="0"/>
              </a:rPr>
              <a:t>পিল্লাই এবং বাগাভাথি এর মতে ,ব্যবসায়িক অর্থে, বিক্রয় হল অর্থের বিনিময়ে পণ্য বা সেবার মালিকানা ক্রেতার নিকট </a:t>
            </a:r>
            <a:r>
              <a:rPr lang="bn-IN" b="1" dirty="0" smtClean="0"/>
              <a:t>হস্তান্তর করা ।  </a:t>
            </a:r>
            <a:r>
              <a:rPr lang="bn-IN" b="1" dirty="0" smtClean="0">
                <a:latin typeface="Vrinda" pitchFamily="34" charset="0"/>
                <a:cs typeface="Vrinda"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animEffect transition="in" filter="fade">
                                      <p:cBhvr>
                                        <p:cTn id="25" dur="2000"/>
                                        <p:tgtEl>
                                          <p:spTgt spid="3">
                                            <p:bg/>
                                          </p:spTgt>
                                        </p:tgtEl>
                                      </p:cBhvr>
                                    </p:animEffect>
                                    <p:anim calcmode="lin" valueType="num">
                                      <p:cBhvr>
                                        <p:cTn id="26" dur="2000" fill="hold"/>
                                        <p:tgtEl>
                                          <p:spTgt spid="3">
                                            <p:bg/>
                                          </p:spTgt>
                                        </p:tgtEl>
                                        <p:attrNameLst>
                                          <p:attrName>ppt_w</p:attrName>
                                        </p:attrNameLst>
                                      </p:cBhvr>
                                      <p:tavLst>
                                        <p:tav tm="0" fmla="#ppt_w*sin(2.5*pi*$)">
                                          <p:val>
                                            <p:fltVal val="0"/>
                                          </p:val>
                                        </p:tav>
                                        <p:tav tm="100000">
                                          <p:val>
                                            <p:fltVal val="1"/>
                                          </p:val>
                                        </p:tav>
                                      </p:tavLst>
                                    </p:anim>
                                    <p:anim calcmode="lin" valueType="num">
                                      <p:cBhvr>
                                        <p:cTn id="27" dur="2000" fill="hold"/>
                                        <p:tgtEl>
                                          <p:spTgt spid="3">
                                            <p:bg/>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2000"/>
                                        <p:tgtEl>
                                          <p:spTgt spid="3">
                                            <p:txEl>
                                              <p:pRg st="0" end="0"/>
                                            </p:txEl>
                                          </p:spTgt>
                                        </p:tgtEl>
                                      </p:cBhvr>
                                    </p:animEffect>
                                    <p:anim calcmode="lin" valueType="num">
                                      <p:cBhvr>
                                        <p:cTn id="3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3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2000"/>
                                        <p:tgtEl>
                                          <p:spTgt spid="3">
                                            <p:txEl>
                                              <p:pRg st="1" end="1"/>
                                            </p:txEl>
                                          </p:spTgt>
                                        </p:tgtEl>
                                      </p:cBhvr>
                                    </p:animEffect>
                                    <p:anim calcmode="lin" valueType="num">
                                      <p:cBhvr>
                                        <p:cTn id="40"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41"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45" presetClass="entr" presetSubtype="0" fill="hold" grpId="0"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fade">
                                      <p:cBhvr>
                                        <p:cTn id="46" dur="2000"/>
                                        <p:tgtEl>
                                          <p:spTgt spid="3">
                                            <p:txEl>
                                              <p:pRg st="2" end="2"/>
                                            </p:txEl>
                                          </p:spTgt>
                                        </p:tgtEl>
                                      </p:cBhvr>
                                    </p:animEffect>
                                    <p:anim calcmode="lin" valueType="num">
                                      <p:cBhvr>
                                        <p:cTn id="47"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48"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45" presetClass="entr" presetSubtype="0" fill="hold" grpId="0"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fade">
                                      <p:cBhvr>
                                        <p:cTn id="53" dur="2000"/>
                                        <p:tgtEl>
                                          <p:spTgt spid="3">
                                            <p:txEl>
                                              <p:pRg st="3" end="3"/>
                                            </p:txEl>
                                          </p:spTgt>
                                        </p:tgtEl>
                                      </p:cBhvr>
                                    </p:animEffect>
                                    <p:anim calcmode="lin" valueType="num">
                                      <p:cBhvr>
                                        <p:cTn id="54"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55"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467600" cy="685799"/>
          </a:xfrm>
          <a:solidFill>
            <a:schemeClr val="accent1">
              <a:lumMod val="60000"/>
              <a:lumOff val="40000"/>
            </a:schemeClr>
          </a:solidFill>
        </p:spPr>
        <p:txBody>
          <a:bodyPr>
            <a:noAutofit/>
          </a:bodyPr>
          <a:lstStyle/>
          <a:p>
            <a:pPr algn="l"/>
            <a:r>
              <a:rPr lang="en-US" sz="3200" dirty="0" smtClean="0"/>
              <a:t>                   </a:t>
            </a:r>
            <a:r>
              <a:rPr lang="bn-IN" sz="3200" dirty="0" smtClean="0"/>
              <a:t>বিপণনের গুরুত্বঃ </a:t>
            </a:r>
            <a:endParaRPr lang="en-US" sz="3200" dirty="0"/>
          </a:p>
        </p:txBody>
      </p:sp>
      <p:sp>
        <p:nvSpPr>
          <p:cNvPr id="3" name="Content Placeholder 2"/>
          <p:cNvSpPr>
            <a:spLocks noGrp="1"/>
          </p:cNvSpPr>
          <p:nvPr>
            <p:ph idx="1"/>
          </p:nvPr>
        </p:nvSpPr>
        <p:spPr>
          <a:xfrm>
            <a:off x="990600" y="1524000"/>
            <a:ext cx="7315200" cy="4365812"/>
          </a:xfrm>
          <a:solidFill>
            <a:srgbClr val="00B0F0"/>
          </a:solidFill>
        </p:spPr>
        <p:txBody>
          <a:bodyPr/>
          <a:lstStyle/>
          <a:p>
            <a:pPr>
              <a:buNone/>
            </a:pPr>
            <a:r>
              <a:rPr lang="bn-IN" b="1" dirty="0" smtClean="0"/>
              <a:t>বিপণনের গুরুত্ব সংক্ষেপে আলোচনা করা হলঃ </a:t>
            </a:r>
          </a:p>
          <a:p>
            <a:pPr marL="514350" indent="-514350">
              <a:buNone/>
            </a:pPr>
            <a:r>
              <a:rPr lang="bn-IN" b="1" dirty="0" smtClean="0"/>
              <a:t>অর্থনৈতিক গুরুত্বঃ</a:t>
            </a:r>
          </a:p>
          <a:p>
            <a:pPr marL="514350" indent="-514350">
              <a:buFont typeface="Wingdings" pitchFamily="2" charset="2"/>
              <a:buChar char="q"/>
            </a:pPr>
            <a:r>
              <a:rPr lang="bn-IN" b="1" dirty="0" smtClean="0"/>
              <a:t>অর্থনৈতিক অবকাঠামো সৃষ্টি । </a:t>
            </a:r>
          </a:p>
          <a:p>
            <a:pPr marL="514350" indent="-514350">
              <a:buFont typeface="Wingdings" pitchFamily="2" charset="2"/>
              <a:buChar char="q"/>
            </a:pPr>
            <a:r>
              <a:rPr lang="bn-IN" b="1" dirty="0" smtClean="0"/>
              <a:t>পণ্য বা সেবার চাহিদা সৃষ্টি ।</a:t>
            </a:r>
          </a:p>
          <a:p>
            <a:pPr marL="514350" indent="-514350">
              <a:buFont typeface="Wingdings" pitchFamily="2" charset="2"/>
              <a:buChar char="q"/>
            </a:pPr>
            <a:r>
              <a:rPr lang="bn-IN" b="1" dirty="0" smtClean="0"/>
              <a:t>বৃহদায়তনের উৎপাদন বৃদ্ধিতে সহায়তা । </a:t>
            </a:r>
          </a:p>
          <a:p>
            <a:pPr marL="514350" indent="-514350">
              <a:buFont typeface="Wingdings" pitchFamily="2" charset="2"/>
              <a:buChar char="q"/>
            </a:pPr>
            <a:r>
              <a:rPr lang="bn-IN" b="1" dirty="0" smtClean="0"/>
              <a:t>উপযোগ সৃষ্টি ।</a:t>
            </a:r>
            <a:endParaRPr lang="en-US" b="1" dirty="0" smtClean="0"/>
          </a:p>
          <a:p>
            <a:pPr marL="514350" indent="-514350">
              <a:buFont typeface="Wingdings" pitchFamily="2" charset="2"/>
              <a:buChar char="q"/>
            </a:pPr>
            <a:r>
              <a:rPr lang="bn-IN" b="1" dirty="0" smtClean="0"/>
              <a:t>শিল্প ও কৃষি উন্নয়ন । </a:t>
            </a:r>
          </a:p>
          <a:p>
            <a:pPr marL="514350" indent="-514350">
              <a:buFont typeface="Wingdings" pitchFamily="2" charset="2"/>
              <a:buChar char="q"/>
            </a:pPr>
            <a:r>
              <a:rPr lang="bn-IN" b="1" dirty="0" smtClean="0"/>
              <a:t>জাতীয় আয় বৃদ্ধি । </a:t>
            </a:r>
            <a:endParaRPr lang="en-US" b="1" dirty="0" smtClean="0"/>
          </a:p>
          <a:p>
            <a:pPr marL="514350" indent="-514350">
              <a:buFont typeface="Wingdings" pitchFamily="2" charset="2"/>
              <a:buChar char="q"/>
            </a:pPr>
            <a:r>
              <a:rPr lang="bn-IN" b="1" dirty="0" smtClean="0"/>
              <a:t>অর্থনৈতিক উন্নয়ন । </a:t>
            </a:r>
            <a:endParaRPr lang="en-US" b="1" dirty="0">
              <a:latin typeface="Vrinda" pitchFamily="34" charset="0"/>
              <a:cs typeface="Vrind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838200"/>
            <a:ext cx="7239000" cy="5334000"/>
          </a:xfrm>
          <a:solidFill>
            <a:schemeClr val="accent6">
              <a:lumMod val="60000"/>
              <a:lumOff val="40000"/>
            </a:schemeClr>
          </a:solidFill>
        </p:spPr>
        <p:txBody>
          <a:bodyPr>
            <a:normAutofit/>
          </a:bodyPr>
          <a:lstStyle/>
          <a:p>
            <a:pPr>
              <a:buNone/>
            </a:pPr>
            <a:r>
              <a:rPr lang="bn-IN" b="1" dirty="0" smtClean="0"/>
              <a:t>সামাজিক গুরুত্বঃ</a:t>
            </a:r>
          </a:p>
          <a:p>
            <a:pPr>
              <a:buFont typeface="Wingdings" pitchFamily="2" charset="2"/>
              <a:buChar char="q"/>
            </a:pPr>
            <a:r>
              <a:rPr lang="bn-IN" b="1" dirty="0" smtClean="0"/>
              <a:t>কর্মসংস্থান</a:t>
            </a:r>
          </a:p>
          <a:p>
            <a:pPr>
              <a:buFont typeface="Wingdings" pitchFamily="2" charset="2"/>
              <a:buChar char="q"/>
            </a:pPr>
            <a:r>
              <a:rPr lang="bn-IN" b="1" dirty="0" smtClean="0"/>
              <a:t>জীবনযাত্রার মানোন্নয়নে</a:t>
            </a:r>
          </a:p>
          <a:p>
            <a:pPr>
              <a:buFont typeface="Wingdings" pitchFamily="2" charset="2"/>
              <a:buChar char="q"/>
            </a:pPr>
            <a:r>
              <a:rPr lang="bn-IN" b="1" dirty="0" smtClean="0"/>
              <a:t>নতুন পণ্য ভোগ ।</a:t>
            </a:r>
          </a:p>
          <a:p>
            <a:pPr>
              <a:buFont typeface="Wingdings" pitchFamily="2" charset="2"/>
              <a:buChar char="q"/>
            </a:pPr>
            <a:r>
              <a:rPr lang="bn-IN" b="1" dirty="0" smtClean="0"/>
              <a:t>স্বল্পমূল্যে পণ্য ভোগ ।</a:t>
            </a:r>
          </a:p>
          <a:p>
            <a:pPr>
              <a:buFont typeface="Wingdings" pitchFamily="2" charset="2"/>
              <a:buChar char="q"/>
            </a:pPr>
            <a:r>
              <a:rPr lang="bn-IN" b="1" dirty="0" smtClean="0"/>
              <a:t>সামাজিক কল্যাণ সাধন ।</a:t>
            </a:r>
          </a:p>
          <a:p>
            <a:pPr>
              <a:buNone/>
            </a:pPr>
            <a:r>
              <a:rPr lang="bn-IN" b="1" dirty="0" smtClean="0"/>
              <a:t> </a:t>
            </a:r>
          </a:p>
          <a:p>
            <a:pPr>
              <a:buNone/>
            </a:pPr>
            <a:r>
              <a:rPr lang="bn-IN" b="1" dirty="0" smtClean="0"/>
              <a:t>প্রাতিষ্ঠানিক গুরুত্বঃ </a:t>
            </a:r>
          </a:p>
          <a:p>
            <a:pPr>
              <a:buFont typeface="Wingdings" pitchFamily="2" charset="2"/>
              <a:buChar char="q"/>
            </a:pPr>
            <a:r>
              <a:rPr lang="bn-IN" b="1" dirty="0" smtClean="0"/>
              <a:t>প্রতিষ্ঠানের ইমেজ বৃদ্ধি ।</a:t>
            </a:r>
          </a:p>
          <a:p>
            <a:pPr>
              <a:buFont typeface="Wingdings" pitchFamily="2" charset="2"/>
              <a:buChar char="q"/>
            </a:pPr>
            <a:r>
              <a:rPr lang="bn-IN" b="1" dirty="0" smtClean="0"/>
              <a:t>বৃহদায়তনের উৎপাদন । </a:t>
            </a:r>
          </a:p>
          <a:p>
            <a:pPr>
              <a:buFont typeface="Wingdings" pitchFamily="2" charset="2"/>
              <a:buChar char="q"/>
            </a:pPr>
            <a:r>
              <a:rPr lang="bn-IN" b="1" dirty="0" smtClean="0"/>
              <a:t>প্রাতিষ্ঠানিক আয় বৃদ্ধি । </a:t>
            </a:r>
          </a:p>
          <a:p>
            <a:pPr>
              <a:buFont typeface="Wingdings" pitchFamily="2" charset="2"/>
              <a:buChar char="q"/>
            </a:pPr>
            <a:r>
              <a:rPr lang="bn-IN" b="1" dirty="0" smtClean="0"/>
              <a:t>বিশ্বব্যাপী পরিচিতি । </a:t>
            </a:r>
          </a:p>
          <a:p>
            <a:pPr>
              <a:buFont typeface="Wingdings" pitchFamily="2" charset="2"/>
              <a:buChar char="q"/>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 calcmode="lin" valueType="num">
                                      <p:cBhvr additive="base">
                                        <p:cTn id="7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1"/>
            <a:ext cx="6993468" cy="609599"/>
          </a:xfrm>
          <a:solidFill>
            <a:srgbClr val="00B0F0"/>
          </a:solidFill>
        </p:spPr>
        <p:txBody>
          <a:bodyPr>
            <a:normAutofit fontScale="90000"/>
          </a:bodyPr>
          <a:lstStyle/>
          <a:p>
            <a:r>
              <a:rPr lang="en-US" sz="3100" dirty="0" smtClean="0"/>
              <a:t/>
            </a:r>
            <a:br>
              <a:rPr lang="en-US" sz="3100" dirty="0" smtClean="0"/>
            </a:br>
            <a:r>
              <a:rPr lang="bn-IN" sz="3100" dirty="0" smtClean="0"/>
              <a:t>ভোক্তাই রাজা- ব্যাখ্যা কর </a:t>
            </a:r>
            <a:r>
              <a:rPr lang="bn-IN" b="1" i="1" dirty="0" smtClean="0"/>
              <a:t/>
            </a:r>
            <a:br>
              <a:rPr lang="bn-IN" b="1" i="1" dirty="0" smtClean="0"/>
            </a:br>
            <a:endParaRPr lang="en-US" dirty="0"/>
          </a:p>
        </p:txBody>
      </p:sp>
      <p:sp>
        <p:nvSpPr>
          <p:cNvPr id="3" name="Content Placeholder 2"/>
          <p:cNvSpPr>
            <a:spLocks noGrp="1"/>
          </p:cNvSpPr>
          <p:nvPr>
            <p:ph idx="1"/>
          </p:nvPr>
        </p:nvSpPr>
        <p:spPr>
          <a:xfrm>
            <a:off x="838200" y="1295400"/>
            <a:ext cx="7620000" cy="4953000"/>
          </a:xfrm>
          <a:solidFill>
            <a:schemeClr val="accent5">
              <a:lumMod val="20000"/>
              <a:lumOff val="80000"/>
            </a:schemeClr>
          </a:solidFill>
        </p:spPr>
        <p:txBody>
          <a:bodyPr>
            <a:normAutofit/>
          </a:bodyPr>
          <a:lstStyle/>
          <a:p>
            <a:pPr>
              <a:buNone/>
            </a:pPr>
            <a:r>
              <a:rPr lang="bn-IN" b="1" dirty="0" smtClean="0"/>
              <a:t>ভোক্তাই রাজা-</a:t>
            </a:r>
          </a:p>
          <a:p>
            <a:pPr>
              <a:buNone/>
            </a:pPr>
            <a:r>
              <a:rPr lang="bn-IN" b="1" dirty="0" smtClean="0"/>
              <a:t> ভোক্তাদের ঘিরেই পুরো বিপণন কার্যক্রম পরিচালিত হয় । ভোক্তাই রাজা- এ প্রসঙ্গে</a:t>
            </a:r>
          </a:p>
          <a:p>
            <a:pPr>
              <a:buNone/>
            </a:pPr>
            <a:r>
              <a:rPr lang="bn-IN" b="1" dirty="0" smtClean="0"/>
              <a:t> সংক্ষিপ্ত বর্ণনা দেওয়া হলঃ </a:t>
            </a:r>
          </a:p>
          <a:p>
            <a:pPr>
              <a:buFont typeface="Wingdings" pitchFamily="2" charset="2"/>
              <a:buChar char="q"/>
            </a:pPr>
            <a:r>
              <a:rPr lang="bn-IN" b="1" dirty="0" smtClean="0"/>
              <a:t>বিপণন মতবাদঃ এ মতবাদের মুল কথা হল ভোক্তাদেরকে সর্বোচচ সন্তুষ্টি প্রদানের লক্ষে বিপণন কার্যক্রম পরিচালনা করা।</a:t>
            </a:r>
          </a:p>
          <a:p>
            <a:pPr>
              <a:buFont typeface="Wingdings" pitchFamily="2" charset="2"/>
              <a:buChar char="q"/>
            </a:pPr>
            <a:r>
              <a:rPr lang="bn-IN" b="1" dirty="0" smtClean="0"/>
              <a:t>বিপণন মিশ্রণঃ সাধারনত ভোক্তাদের প্রয়োজন </a:t>
            </a:r>
          </a:p>
          <a:p>
            <a:pPr>
              <a:buNone/>
            </a:pPr>
            <a:r>
              <a:rPr lang="bn-IN" b="1" dirty="0" smtClean="0"/>
              <a:t>পছন্দ-অপছন্দ, রুচি, চাহিদা ইত্যাদিকে প্রাধান্য দিয়ে বিপণন মিশ্রণের হাতিয়ারগুলো ব্যবহার করা হয় ।</a:t>
            </a:r>
          </a:p>
          <a:p>
            <a:pPr>
              <a:buNone/>
            </a:pPr>
            <a:endParaRPr lang="bn-IN" dirty="0" smtClean="0"/>
          </a:p>
          <a:p>
            <a:pPr>
              <a:buFont typeface="Wingdings" pitchFamily="2" charset="2"/>
              <a:buChar char="q"/>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5800"/>
            <a:ext cx="7467600" cy="5486400"/>
          </a:xfrm>
          <a:solidFill>
            <a:srgbClr val="92D050"/>
          </a:solidFill>
        </p:spPr>
        <p:txBody>
          <a:bodyPr/>
          <a:lstStyle/>
          <a:p>
            <a:pPr marL="0" indent="0">
              <a:buNone/>
            </a:pPr>
            <a:r>
              <a:rPr lang="bn-IN" b="1" dirty="0" smtClean="0"/>
              <a:t>বাজার বিভক্তিকরনঃ বিভিন্ন বৈশিষ্ট্যের ভিত্তিতে বিভিন্ন ভাগে বাজারকে ভাগ করার প্রক্রিয়াকে বাজার বিভক্তিকরন বলে । </a:t>
            </a:r>
          </a:p>
          <a:p>
            <a:pPr marL="0" indent="0">
              <a:buNone/>
            </a:pPr>
            <a:r>
              <a:rPr lang="bn-IN" b="1" dirty="0" smtClean="0"/>
              <a:t>বিপণন পদ্ধতির লক্ষ্যঃ বিপণন পদ্ধতির ৪ টি লক্ষ্য আছে। এগুলো হলঃ </a:t>
            </a:r>
          </a:p>
          <a:p>
            <a:pPr marL="514350" indent="-514350">
              <a:buFont typeface="+mj-lt"/>
              <a:buAutoNum type="romanLcPeriod"/>
            </a:pPr>
            <a:r>
              <a:rPr lang="bn-IN" b="1" dirty="0" smtClean="0"/>
              <a:t>ভোগ সর্বোচ্চকরন </a:t>
            </a:r>
          </a:p>
          <a:p>
            <a:pPr marL="514350" indent="-514350">
              <a:buFont typeface="+mj-lt"/>
              <a:buAutoNum type="romanLcPeriod"/>
            </a:pPr>
            <a:r>
              <a:rPr lang="bn-IN" b="1" dirty="0" smtClean="0"/>
              <a:t>ভোক্তার সন্তুষ্টি সর্বোচ্চকরন</a:t>
            </a:r>
          </a:p>
          <a:p>
            <a:pPr marL="514350" indent="-514350">
              <a:buFont typeface="+mj-lt"/>
              <a:buAutoNum type="romanLcPeriod"/>
            </a:pPr>
            <a:r>
              <a:rPr lang="bn-IN" b="1" dirty="0" smtClean="0"/>
              <a:t>পছন্দ সর্বোচ্চকরন </a:t>
            </a:r>
          </a:p>
          <a:p>
            <a:pPr marL="514350" indent="-514350">
              <a:buFont typeface="+mj-lt"/>
              <a:buAutoNum type="romanLcPeriod"/>
            </a:pPr>
            <a:r>
              <a:rPr lang="bn-IN" b="1" dirty="0" smtClean="0"/>
              <a:t>ভোক্তাদের জীবনযাত্রার মান সর্বোচ্চকরন    </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91400" cy="1066800"/>
          </a:xfrm>
          <a:solidFill>
            <a:srgbClr val="00B0F0"/>
          </a:solidFill>
        </p:spPr>
        <p:txBody>
          <a:bodyPr>
            <a:normAutofit fontScale="90000"/>
          </a:bodyPr>
          <a:lstStyle/>
          <a:p>
            <a:pPr algn="l"/>
            <a:r>
              <a:rPr lang="en-US" sz="2800" dirty="0" smtClean="0"/>
              <a:t/>
            </a:r>
            <a:br>
              <a:rPr lang="en-US" sz="2800" dirty="0" smtClean="0"/>
            </a:br>
            <a:r>
              <a:rPr lang="en-US" sz="2800" dirty="0"/>
              <a:t/>
            </a:r>
            <a:br>
              <a:rPr lang="en-US" sz="2800" dirty="0"/>
            </a:br>
            <a:r>
              <a:rPr lang="en-US" sz="2800" dirty="0" smtClean="0"/>
              <a:t/>
            </a:r>
            <a:br>
              <a:rPr lang="en-US" sz="2800" dirty="0" smtClean="0"/>
            </a:br>
            <a:r>
              <a:rPr lang="bn-IN" sz="2800" b="1" dirty="0" smtClean="0"/>
              <a:t>জীবনযাত্রার মানোন্নয়নে বিপণনের ভূমিকা নিচে আলোচনা করা হলঃ  </a:t>
            </a:r>
            <a:r>
              <a:rPr lang="bn-IN" b="1" i="1" dirty="0" smtClean="0"/>
              <a:t/>
            </a:r>
            <a:br>
              <a:rPr lang="bn-IN" b="1" i="1" dirty="0" smtClean="0"/>
            </a:br>
            <a:endParaRPr lang="en-US" b="1" dirty="0"/>
          </a:p>
        </p:txBody>
      </p:sp>
      <p:sp>
        <p:nvSpPr>
          <p:cNvPr id="3" name="Content Placeholder 2"/>
          <p:cNvSpPr>
            <a:spLocks noGrp="1"/>
          </p:cNvSpPr>
          <p:nvPr>
            <p:ph idx="1"/>
          </p:nvPr>
        </p:nvSpPr>
        <p:spPr>
          <a:xfrm>
            <a:off x="838200" y="1600200"/>
            <a:ext cx="7467600" cy="4495800"/>
          </a:xfrm>
          <a:solidFill>
            <a:schemeClr val="accent6">
              <a:lumMod val="60000"/>
              <a:lumOff val="40000"/>
            </a:schemeClr>
          </a:solidFill>
        </p:spPr>
        <p:txBody>
          <a:bodyPr>
            <a:normAutofit/>
          </a:bodyPr>
          <a:lstStyle/>
          <a:p>
            <a:pPr>
              <a:buFont typeface="Wingdings" pitchFamily="2" charset="2"/>
              <a:buChar char="q"/>
            </a:pPr>
            <a:r>
              <a:rPr lang="bn-IN" b="1" dirty="0" smtClean="0"/>
              <a:t>ভোগের পরিমান বৃদ্ধি </a:t>
            </a:r>
          </a:p>
          <a:p>
            <a:pPr>
              <a:buFont typeface="Wingdings" pitchFamily="2" charset="2"/>
              <a:buChar char="q"/>
            </a:pPr>
            <a:r>
              <a:rPr lang="bn-IN" b="1" dirty="0" smtClean="0"/>
              <a:t>ক্রয় আচরনের পরিবর্তন </a:t>
            </a:r>
          </a:p>
          <a:p>
            <a:pPr>
              <a:buFont typeface="Wingdings" pitchFamily="2" charset="2"/>
              <a:buChar char="q"/>
            </a:pPr>
            <a:r>
              <a:rPr lang="bn-IN" b="1" dirty="0" smtClean="0"/>
              <a:t>স্থানগত উপযোগ সৃষ্টি </a:t>
            </a:r>
          </a:p>
          <a:p>
            <a:pPr>
              <a:buFont typeface="Wingdings" pitchFamily="2" charset="2"/>
              <a:buChar char="q"/>
            </a:pPr>
            <a:r>
              <a:rPr lang="bn-IN" b="1" dirty="0" smtClean="0"/>
              <a:t>বৃহদায়তনের উৎপাদন সৃষ্টি </a:t>
            </a:r>
          </a:p>
          <a:p>
            <a:pPr>
              <a:buFont typeface="Wingdings" pitchFamily="2" charset="2"/>
              <a:buChar char="q"/>
            </a:pPr>
            <a:r>
              <a:rPr lang="bn-IN" b="1" dirty="0" smtClean="0"/>
              <a:t> কর্মসংস্থান</a:t>
            </a:r>
          </a:p>
          <a:p>
            <a:pPr>
              <a:buFont typeface="Wingdings" pitchFamily="2" charset="2"/>
              <a:buChar char="q"/>
            </a:pPr>
            <a:r>
              <a:rPr lang="bn-IN" b="1" dirty="0" smtClean="0"/>
              <a:t>সম্পদের সদ্ব্যবহার </a:t>
            </a:r>
          </a:p>
          <a:p>
            <a:pPr>
              <a:buFont typeface="Wingdings" pitchFamily="2" charset="2"/>
              <a:buChar char="q"/>
            </a:pPr>
            <a:r>
              <a:rPr lang="bn-IN" b="1" dirty="0" smtClean="0"/>
              <a:t>সময়গত উপযোগ সৃষ্টি </a:t>
            </a:r>
          </a:p>
          <a:p>
            <a:pPr>
              <a:buFont typeface="Wingdings" pitchFamily="2" charset="2"/>
              <a:buChar char="q"/>
            </a:pPr>
            <a:r>
              <a:rPr lang="bn-IN" b="1" dirty="0" smtClean="0"/>
              <a:t>মানসিকতার পরিবর্তন </a:t>
            </a:r>
          </a:p>
          <a:p>
            <a:pPr>
              <a:buFont typeface="Wingdings" pitchFamily="2" charset="2"/>
              <a:buChar char="q"/>
            </a:pPr>
            <a:r>
              <a:rPr lang="bn-IN" b="1" dirty="0" smtClean="0"/>
              <a:t>নতুন পণ্য উৎপাদন </a:t>
            </a:r>
          </a:p>
          <a:p>
            <a:pPr>
              <a:buFont typeface="Wingdings" pitchFamily="2" charset="2"/>
              <a:buChar char="q"/>
            </a:pPr>
            <a:r>
              <a:rPr lang="bn-IN" b="1" dirty="0" smtClean="0"/>
              <a:t>সামাজিক কল্যাণ</a:t>
            </a:r>
          </a:p>
          <a:p>
            <a:pPr>
              <a:buFont typeface="Wingdings" pitchFamily="2" charset="2"/>
              <a:buChar char="q"/>
            </a:pPr>
            <a:endParaRPr lang="bn-IN" dirty="0" smtClean="0"/>
          </a:p>
          <a:p>
            <a:pPr>
              <a:buFont typeface="Wingdings" pitchFamily="2" charset="2"/>
              <a:buChar char="q"/>
            </a:pPr>
            <a:endParaRPr lang="bn-IN" dirty="0" smtClean="0"/>
          </a:p>
          <a:p>
            <a:pPr>
              <a:buFont typeface="Wingdings" pitchFamily="2" charset="2"/>
              <a:buChar char="q"/>
            </a:pPr>
            <a:endParaRPr lang="bn-IN" dirty="0" smtClean="0"/>
          </a:p>
          <a:p>
            <a:pPr>
              <a:buFont typeface="Wingdings" pitchFamily="2" charset="2"/>
              <a:buChar char="q"/>
            </a:pPr>
            <a:endParaRPr lang="bn-IN" dirty="0" smtClean="0"/>
          </a:p>
          <a:p>
            <a:pPr>
              <a:buFont typeface="Wingdings" pitchFamily="2" charset="2"/>
              <a:buChar char="q"/>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anim calcmode="lin" valueType="num">
                                      <p:cBhvr additive="base">
                                        <p:cTn id="25"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additive="base">
                                        <p:cTn id="3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additive="base">
                                        <p:cTn id="4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additive="base">
                                        <p:cTn id="5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 calcmode="lin" valueType="num">
                                      <p:cBhvr additive="base">
                                        <p:cTn id="6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 calcmode="lin" valueType="num">
                                      <p:cBhvr additive="base">
                                        <p:cTn id="6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7" end="7"/>
                                            </p:txEl>
                                          </p:spTgt>
                                        </p:tgtEl>
                                        <p:attrNameLst>
                                          <p:attrName>style.visibility</p:attrName>
                                        </p:attrNameLst>
                                      </p:cBhvr>
                                      <p:to>
                                        <p:strVal val="visible"/>
                                      </p:to>
                                    </p:set>
                                    <p:anim calcmode="lin" valueType="num">
                                      <p:cBhvr additive="base">
                                        <p:cTn id="7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 calcmode="lin" valueType="num">
                                      <p:cBhvr additive="base">
                                        <p:cTn id="7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9" end="9"/>
                                            </p:txEl>
                                          </p:spTgt>
                                        </p:tgtEl>
                                        <p:attrNameLst>
                                          <p:attrName>style.visibility</p:attrName>
                                        </p:attrNameLst>
                                      </p:cBhvr>
                                      <p:to>
                                        <p:strVal val="visible"/>
                                      </p:to>
                                    </p:set>
                                    <p:anim calcmode="lin" valueType="num">
                                      <p:cBhvr additive="base">
                                        <p:cTn id="8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696200" cy="838201"/>
          </a:xfrm>
          <a:solidFill>
            <a:schemeClr val="accent1">
              <a:lumMod val="60000"/>
              <a:lumOff val="40000"/>
            </a:schemeClr>
          </a:solidFill>
        </p:spPr>
        <p:txBody>
          <a:bodyPr>
            <a:normAutofit/>
          </a:bodyPr>
          <a:lstStyle/>
          <a:p>
            <a:pPr algn="l"/>
            <a:r>
              <a:rPr lang="bn-IN" sz="3600" dirty="0" smtClean="0"/>
              <a:t>বিপণন ব্যবস্থাপনার দর্শন কী? </a:t>
            </a:r>
            <a:endParaRPr lang="en-US" sz="3600" dirty="0"/>
          </a:p>
        </p:txBody>
      </p:sp>
      <p:sp>
        <p:nvSpPr>
          <p:cNvPr id="3" name="Content Placeholder 2"/>
          <p:cNvSpPr>
            <a:spLocks noGrp="1"/>
          </p:cNvSpPr>
          <p:nvPr>
            <p:ph idx="1"/>
          </p:nvPr>
        </p:nvSpPr>
        <p:spPr>
          <a:xfrm>
            <a:off x="990600" y="1600200"/>
            <a:ext cx="6592645" cy="4199069"/>
          </a:xfrm>
          <a:solidFill>
            <a:srgbClr val="00B0F0"/>
          </a:solidFill>
        </p:spPr>
        <p:txBody>
          <a:bodyPr>
            <a:normAutofit fontScale="92500" lnSpcReduction="20000"/>
          </a:bodyPr>
          <a:lstStyle/>
          <a:p>
            <a:pPr>
              <a:buNone/>
            </a:pPr>
            <a:r>
              <a:rPr lang="bn-IN" b="1" dirty="0" smtClean="0"/>
              <a:t>বিপণন ব্যবস্থাপনার দর্শনঃ প্রতিটি কার্যক্রম সম্পাদনের পিছনে যে যুক্তি বা নীতি থাকে তাকে দর্শন বা মতবাদ বলে ।তাই বলা যায় বিপণন কার্যক্রম যখন কোন যুক্তি বা দর্শনের উপর ভিত্তি করে পরিচালিত হয় তখন তাকে বিপণন ব্যবস্থাপনার দর্শন বলে । </a:t>
            </a:r>
          </a:p>
          <a:p>
            <a:pPr>
              <a:buNone/>
            </a:pPr>
            <a:endParaRPr lang="bn-IN" b="1" dirty="0" smtClean="0"/>
          </a:p>
          <a:p>
            <a:pPr>
              <a:buNone/>
            </a:pPr>
            <a:r>
              <a:rPr lang="bn-IN" b="1" dirty="0" smtClean="0"/>
              <a:t>বিপণন ব্যবস্থাপনার দর্শনসমূহঃ</a:t>
            </a:r>
          </a:p>
          <a:p>
            <a:pPr>
              <a:buFont typeface="Wingdings" pitchFamily="2" charset="2"/>
              <a:buChar char="q"/>
            </a:pPr>
            <a:r>
              <a:rPr lang="bn-IN" b="1" dirty="0" smtClean="0"/>
              <a:t>উৎপাদন মতবাদ </a:t>
            </a:r>
          </a:p>
          <a:p>
            <a:pPr>
              <a:buFont typeface="Wingdings" pitchFamily="2" charset="2"/>
              <a:buChar char="q"/>
            </a:pPr>
            <a:r>
              <a:rPr lang="bn-IN" b="1" dirty="0" smtClean="0"/>
              <a:t>পণ্য মতবাদ</a:t>
            </a:r>
          </a:p>
          <a:p>
            <a:pPr>
              <a:buFont typeface="Wingdings" pitchFamily="2" charset="2"/>
              <a:buChar char="q"/>
            </a:pPr>
            <a:r>
              <a:rPr lang="bn-IN" b="1" dirty="0" smtClean="0"/>
              <a:t>বিক্রয় মতবাদ</a:t>
            </a:r>
          </a:p>
          <a:p>
            <a:pPr>
              <a:buFont typeface="Wingdings" pitchFamily="2" charset="2"/>
              <a:buChar char="q"/>
            </a:pPr>
            <a:r>
              <a:rPr lang="bn-IN" b="1" dirty="0" smtClean="0"/>
              <a:t>বিপণন মতবাদ</a:t>
            </a:r>
          </a:p>
          <a:p>
            <a:pPr>
              <a:buFont typeface="Wingdings" pitchFamily="2" charset="2"/>
              <a:buChar char="q"/>
            </a:pPr>
            <a:r>
              <a:rPr lang="bn-IN" b="1" dirty="0" smtClean="0"/>
              <a:t>সামাজিক বিপণন মতবাদ</a:t>
            </a:r>
          </a:p>
          <a:p>
            <a:pPr>
              <a:buNone/>
            </a:pPr>
            <a:r>
              <a:rPr lang="bn-IN"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817418"/>
            <a:ext cx="7162800" cy="1219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solidFill>
                  <a:schemeClr val="tx1"/>
                </a:solidFill>
              </a:rPr>
              <a:t>উৎপাদন</a:t>
            </a:r>
            <a:r>
              <a:rPr lang="en-US" sz="4800" dirty="0" smtClean="0">
                <a:solidFill>
                  <a:schemeClr val="tx1"/>
                </a:solidFill>
              </a:rPr>
              <a:t> </a:t>
            </a:r>
            <a:r>
              <a:rPr lang="en-US" sz="4800" dirty="0" err="1" smtClean="0">
                <a:solidFill>
                  <a:schemeClr val="tx1"/>
                </a:solidFill>
              </a:rPr>
              <a:t>ব্যবস্থাপনা</a:t>
            </a:r>
            <a:r>
              <a:rPr lang="en-US" sz="4800" dirty="0" smtClean="0">
                <a:solidFill>
                  <a:schemeClr val="tx1"/>
                </a:solidFill>
              </a:rPr>
              <a:t> ও </a:t>
            </a:r>
            <a:r>
              <a:rPr lang="en-US" sz="4800" dirty="0" err="1" smtClean="0">
                <a:solidFill>
                  <a:schemeClr val="tx1"/>
                </a:solidFill>
              </a:rPr>
              <a:t>বিপণন</a:t>
            </a:r>
            <a:endParaRPr lang="en-US" sz="4800" dirty="0" smtClean="0">
              <a:solidFill>
                <a:schemeClr val="tx1"/>
              </a:solidFill>
            </a:endParaRPr>
          </a:p>
          <a:p>
            <a:pPr algn="ctr"/>
            <a:r>
              <a:rPr lang="bn-IN" sz="3600" dirty="0" smtClean="0">
                <a:solidFill>
                  <a:schemeClr val="tx1"/>
                </a:solidFill>
              </a:rPr>
              <a:t>২য় পত্র </a:t>
            </a:r>
            <a:r>
              <a:rPr lang="en-US" sz="3600" dirty="0" smtClean="0">
                <a:solidFill>
                  <a:schemeClr val="tx1"/>
                </a:solidFill>
              </a:rPr>
              <a:t> ( </a:t>
            </a:r>
            <a:r>
              <a:rPr lang="bn-IN" sz="3600" dirty="0" smtClean="0">
                <a:solidFill>
                  <a:schemeClr val="tx1"/>
                </a:solidFill>
              </a:rPr>
              <a:t>বিপণন</a:t>
            </a:r>
            <a:r>
              <a:rPr lang="en-US" sz="3600" dirty="0" smtClean="0">
                <a:solidFill>
                  <a:schemeClr val="tx1"/>
                </a:solidFill>
              </a:rPr>
              <a:t>)</a:t>
            </a:r>
            <a:endParaRPr lang="en-US" dirty="0">
              <a:solidFill>
                <a:schemeClr val="tx1"/>
              </a:solidFill>
            </a:endParaRPr>
          </a:p>
        </p:txBody>
      </p:sp>
      <p:sp>
        <p:nvSpPr>
          <p:cNvPr id="3" name="Rectangle 2"/>
          <p:cNvSpPr/>
          <p:nvPr/>
        </p:nvSpPr>
        <p:spPr>
          <a:xfrm>
            <a:off x="762000" y="3048000"/>
            <a:ext cx="7620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chemeClr val="tx1"/>
                </a:solidFill>
              </a:rPr>
              <a:t>প্রথম</a:t>
            </a:r>
            <a:r>
              <a:rPr lang="en-US" sz="4000" dirty="0" smtClean="0">
                <a:solidFill>
                  <a:schemeClr val="tx1"/>
                </a:solidFill>
              </a:rPr>
              <a:t> </a:t>
            </a:r>
            <a:r>
              <a:rPr lang="en-US" sz="4000" dirty="0" err="1" smtClean="0">
                <a:solidFill>
                  <a:schemeClr val="tx1"/>
                </a:solidFill>
              </a:rPr>
              <a:t>অধ্যায়</a:t>
            </a:r>
            <a:r>
              <a:rPr lang="en-US" sz="4000" dirty="0" smtClean="0">
                <a:solidFill>
                  <a:schemeClr val="tx1"/>
                </a:solidFill>
              </a:rPr>
              <a:t> : </a:t>
            </a:r>
            <a:r>
              <a:rPr lang="bn-IN" sz="4000" dirty="0" smtClean="0">
                <a:solidFill>
                  <a:schemeClr val="tx1"/>
                </a:solidFill>
              </a:rPr>
              <a:t>বিপণন পরিচিতি </a:t>
            </a:r>
            <a:endParaRPr lang="en-US" sz="4000" dirty="0" smtClean="0">
              <a:solidFill>
                <a:schemeClr val="tx1"/>
              </a:solidFill>
            </a:endParaRPr>
          </a:p>
        </p:txBody>
      </p:sp>
    </p:spTree>
    <p:extLst>
      <p:ext uri="{BB962C8B-B14F-4D97-AF65-F5344CB8AC3E}">
        <p14:creationId xmlns:p14="http://schemas.microsoft.com/office/powerpoint/2010/main" val="425065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4"/>
          <p:cNvSpPr/>
          <p:nvPr/>
        </p:nvSpPr>
        <p:spPr>
          <a:xfrm>
            <a:off x="533400" y="0"/>
            <a:ext cx="8077200" cy="2286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000" dirty="0" smtClean="0">
                <a:solidFill>
                  <a:schemeClr val="tx1"/>
                </a:solidFill>
                <a:latin typeface="NikoshBAN" panose="02000000000000000000" pitchFamily="2" charset="0"/>
                <a:cs typeface="NikoshBAN" panose="02000000000000000000" pitchFamily="2" charset="0"/>
              </a:rPr>
              <a:t>মুল্যায়ন</a:t>
            </a:r>
            <a:endParaRPr lang="en-US" sz="8000" dirty="0">
              <a:solidFill>
                <a:schemeClr val="tx1"/>
              </a:solidFill>
              <a:latin typeface="NikoshBAN" panose="02000000000000000000" pitchFamily="2" charset="0"/>
              <a:cs typeface="NikoshBAN" panose="02000000000000000000" pitchFamily="2" charset="0"/>
            </a:endParaRPr>
          </a:p>
        </p:txBody>
      </p:sp>
      <p:sp>
        <p:nvSpPr>
          <p:cNvPr id="2" name="Rectangle 1"/>
          <p:cNvSpPr/>
          <p:nvPr/>
        </p:nvSpPr>
        <p:spPr>
          <a:xfrm>
            <a:off x="762000" y="2286000"/>
            <a:ext cx="7696200" cy="4114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600" dirty="0" smtClean="0">
                <a:solidFill>
                  <a:schemeClr val="bg1"/>
                </a:solidFill>
                <a:latin typeface="NikoshBAN" panose="02000000000000000000" pitchFamily="2" charset="0"/>
                <a:cs typeface="NikoshBAN" panose="02000000000000000000" pitchFamily="2" charset="0"/>
              </a:rPr>
              <a:t>১। </a:t>
            </a:r>
            <a:r>
              <a:rPr lang="en-US" sz="3600" dirty="0" err="1" smtClean="0">
                <a:solidFill>
                  <a:schemeClr val="bg1"/>
                </a:solidFill>
                <a:latin typeface="NikoshBAN" panose="02000000000000000000" pitchFamily="2" charset="0"/>
                <a:cs typeface="NikoshBAN" panose="02000000000000000000" pitchFamily="2" charset="0"/>
              </a:rPr>
              <a:t>বিপণনের</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ধারণা</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গুলো</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কী</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কী</a:t>
            </a:r>
            <a:r>
              <a:rPr lang="en-US" sz="3600" dirty="0" smtClean="0">
                <a:solidFill>
                  <a:schemeClr val="bg1"/>
                </a:solidFill>
                <a:latin typeface="NikoshBAN" panose="02000000000000000000" pitchFamily="2" charset="0"/>
                <a:cs typeface="NikoshBAN" panose="02000000000000000000" pitchFamily="2" charset="0"/>
              </a:rPr>
              <a:t> </a:t>
            </a:r>
            <a:r>
              <a:rPr lang="bn-BD" sz="3600" dirty="0" smtClean="0">
                <a:solidFill>
                  <a:schemeClr val="bg1"/>
                </a:solidFill>
                <a:latin typeface="NikoshBAN" panose="02000000000000000000" pitchFamily="2" charset="0"/>
                <a:cs typeface="NikoshBAN" panose="02000000000000000000" pitchFamily="2" charset="0"/>
              </a:rPr>
              <a:t>?</a:t>
            </a:r>
          </a:p>
          <a:p>
            <a:r>
              <a:rPr lang="bn-BD" sz="3600" dirty="0" smtClean="0">
                <a:solidFill>
                  <a:schemeClr val="bg1"/>
                </a:solidFill>
                <a:latin typeface="NikoshBAN" panose="02000000000000000000" pitchFamily="2" charset="0"/>
                <a:cs typeface="NikoshBAN" panose="02000000000000000000" pitchFamily="2" charset="0"/>
              </a:rPr>
              <a:t>২।</a:t>
            </a:r>
            <a:r>
              <a:rPr lang="en-US" sz="3600" dirty="0" err="1" smtClean="0">
                <a:solidFill>
                  <a:schemeClr val="bg1"/>
                </a:solidFill>
                <a:latin typeface="NikoshBAN" panose="02000000000000000000" pitchFamily="2" charset="0"/>
                <a:cs typeface="NikoshBAN" panose="02000000000000000000" pitchFamily="2" charset="0"/>
              </a:rPr>
              <a:t>বিপণনের</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গুরুত্ব</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লিখ</a:t>
            </a:r>
            <a:r>
              <a:rPr lang="en-US" sz="3600" dirty="0" smtClean="0">
                <a:solidFill>
                  <a:schemeClr val="bg1"/>
                </a:solidFill>
                <a:latin typeface="NikoshBAN" panose="02000000000000000000" pitchFamily="2" charset="0"/>
                <a:cs typeface="NikoshBAN" panose="02000000000000000000" pitchFamily="2" charset="0"/>
              </a:rPr>
              <a:t>।</a:t>
            </a:r>
          </a:p>
          <a:p>
            <a:r>
              <a:rPr lang="en-US" sz="3600" dirty="0" smtClean="0">
                <a:solidFill>
                  <a:schemeClr val="bg1"/>
                </a:solidFill>
                <a:latin typeface="NikoshBAN" panose="02000000000000000000" pitchFamily="2" charset="0"/>
                <a:cs typeface="NikoshBAN" panose="02000000000000000000" pitchFamily="2" charset="0"/>
              </a:rPr>
              <a:t> </a:t>
            </a:r>
            <a:r>
              <a:rPr lang="bn-BD" sz="3600" dirty="0" smtClean="0">
                <a:solidFill>
                  <a:schemeClr val="bg1"/>
                </a:solidFill>
                <a:latin typeface="NikoshBAN" panose="02000000000000000000" pitchFamily="2" charset="0"/>
                <a:cs typeface="NikoshBAN" panose="02000000000000000000" pitchFamily="2" charset="0"/>
              </a:rPr>
              <a:t>৩।</a:t>
            </a:r>
            <a:r>
              <a:rPr lang="en-US" sz="3600" dirty="0" err="1" smtClean="0">
                <a:solidFill>
                  <a:schemeClr val="bg1"/>
                </a:solidFill>
                <a:latin typeface="NikoshBAN" panose="02000000000000000000" pitchFamily="2" charset="0"/>
                <a:cs typeface="NikoshBAN" panose="02000000000000000000" pitchFamily="2" charset="0"/>
              </a:rPr>
              <a:t>ভোক্তাই</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রাজা</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ব্যাখ্যা</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কর</a:t>
            </a:r>
            <a:r>
              <a:rPr lang="en-US" sz="3600" dirty="0" smtClean="0">
                <a:solidFill>
                  <a:schemeClr val="bg1"/>
                </a:solidFill>
                <a:latin typeface="NikoshBAN" panose="02000000000000000000" pitchFamily="2" charset="0"/>
                <a:cs typeface="NikoshBAN" panose="02000000000000000000" pitchFamily="2" charset="0"/>
              </a:rPr>
              <a:t>।</a:t>
            </a:r>
            <a:endParaRPr lang="bn-BD" sz="3600" dirty="0" smtClean="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2362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wipe(down)">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wipe(down)">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wipe(down)">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xit" presetSubtype="0" fill="hold" grpId="1" nodeType="clickEffect">
                                  <p:stCondLst>
                                    <p:cond delay="0"/>
                                  </p:stCondLst>
                                  <p:childTnLst>
                                    <p:animEffect transition="out" filter="wedge">
                                      <p:cBhvr>
                                        <p:cTn id="36" dur="2000"/>
                                        <p:tgtEl>
                                          <p:spTgt spid="5">
                                            <p:txEl>
                                              <p:pRg st="0" end="0"/>
                                            </p:txEl>
                                          </p:spTgt>
                                        </p:tgtEl>
                                      </p:cBhvr>
                                    </p:animEffect>
                                    <p:set>
                                      <p:cBhvr>
                                        <p:cTn id="37" dur="1" fill="hold">
                                          <p:stCondLst>
                                            <p:cond delay="1999"/>
                                          </p:stCondLst>
                                        </p:cTn>
                                        <p:tgtEl>
                                          <p:spTgt spid="5">
                                            <p:txEl>
                                              <p:pRg st="0" end="0"/>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0" presetClass="exit" presetSubtype="0" fill="hold" grpId="1" nodeType="clickEffect">
                                  <p:stCondLst>
                                    <p:cond delay="0"/>
                                  </p:stCondLst>
                                  <p:childTnLst>
                                    <p:animEffect transition="out" filter="wedge">
                                      <p:cBhvr>
                                        <p:cTn id="41" dur="2000"/>
                                        <p:tgtEl>
                                          <p:spTgt spid="5">
                                            <p:bg/>
                                          </p:spTgt>
                                        </p:tgtEl>
                                      </p:cBhvr>
                                    </p:animEffect>
                                    <p:set>
                                      <p:cBhvr>
                                        <p:cTn id="42" dur="1" fill="hold">
                                          <p:stCondLst>
                                            <p:cond delay="1999"/>
                                          </p:stCondLst>
                                        </p:cTn>
                                        <p:tgtEl>
                                          <p:spTgt spid="5">
                                            <p:bg/>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0" presetClass="exit" presetSubtype="0" fill="hold" grpId="1" nodeType="clickEffect">
                                  <p:stCondLst>
                                    <p:cond delay="0"/>
                                  </p:stCondLst>
                                  <p:childTnLst>
                                    <p:animEffect transition="out" filter="wedge">
                                      <p:cBhvr>
                                        <p:cTn id="46" dur="2000"/>
                                        <p:tgtEl>
                                          <p:spTgt spid="2">
                                            <p:txEl>
                                              <p:pRg st="0" end="0"/>
                                            </p:txEl>
                                          </p:spTgt>
                                        </p:tgtEl>
                                      </p:cBhvr>
                                    </p:animEffect>
                                    <p:set>
                                      <p:cBhvr>
                                        <p:cTn id="47" dur="1" fill="hold">
                                          <p:stCondLst>
                                            <p:cond delay="1999"/>
                                          </p:stCondLst>
                                        </p:cTn>
                                        <p:tgtEl>
                                          <p:spTgt spid="2">
                                            <p:txEl>
                                              <p:pRg st="0" end="0"/>
                                            </p:tx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0" presetClass="exit" presetSubtype="0" fill="hold" grpId="1" nodeType="clickEffect">
                                  <p:stCondLst>
                                    <p:cond delay="0"/>
                                  </p:stCondLst>
                                  <p:childTnLst>
                                    <p:animEffect transition="out" filter="wedge">
                                      <p:cBhvr>
                                        <p:cTn id="51" dur="2000"/>
                                        <p:tgtEl>
                                          <p:spTgt spid="2">
                                            <p:txEl>
                                              <p:pRg st="1" end="1"/>
                                            </p:txEl>
                                          </p:spTgt>
                                        </p:tgtEl>
                                      </p:cBhvr>
                                    </p:animEffect>
                                    <p:set>
                                      <p:cBhvr>
                                        <p:cTn id="52" dur="1" fill="hold">
                                          <p:stCondLst>
                                            <p:cond delay="1999"/>
                                          </p:stCondLst>
                                        </p:cTn>
                                        <p:tgtEl>
                                          <p:spTgt spid="2">
                                            <p:txEl>
                                              <p:pRg st="1" end="1"/>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0" presetClass="exit" presetSubtype="0" fill="hold" grpId="1" nodeType="clickEffect">
                                  <p:stCondLst>
                                    <p:cond delay="0"/>
                                  </p:stCondLst>
                                  <p:childTnLst>
                                    <p:animEffect transition="out" filter="wedge">
                                      <p:cBhvr>
                                        <p:cTn id="56" dur="2000"/>
                                        <p:tgtEl>
                                          <p:spTgt spid="2">
                                            <p:txEl>
                                              <p:pRg st="2" end="2"/>
                                            </p:txEl>
                                          </p:spTgt>
                                        </p:tgtEl>
                                      </p:cBhvr>
                                    </p:animEffect>
                                    <p:set>
                                      <p:cBhvr>
                                        <p:cTn id="57" dur="1" fill="hold">
                                          <p:stCondLst>
                                            <p:cond delay="1999"/>
                                          </p:stCondLst>
                                        </p:cTn>
                                        <p:tgtEl>
                                          <p:spTgt spid="2">
                                            <p:txEl>
                                              <p:pRg st="2" end="2"/>
                                            </p:txEl>
                                          </p:spTgt>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0" presetClass="exit" presetSubtype="0" fill="hold" grpId="1" nodeType="clickEffect">
                                  <p:stCondLst>
                                    <p:cond delay="0"/>
                                  </p:stCondLst>
                                  <p:childTnLst>
                                    <p:animEffect transition="out" filter="wedge">
                                      <p:cBhvr>
                                        <p:cTn id="61" dur="2000"/>
                                        <p:tgtEl>
                                          <p:spTgt spid="2">
                                            <p:bg/>
                                          </p:spTgt>
                                        </p:tgtEl>
                                      </p:cBhvr>
                                    </p:animEffect>
                                    <p:set>
                                      <p:cBhvr>
                                        <p:cTn id="62" dur="1" fill="hold">
                                          <p:stCondLst>
                                            <p:cond delay="1999"/>
                                          </p:stCondLst>
                                        </p:cTn>
                                        <p:tgtEl>
                                          <p:spTgt spid="2">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build="allAtOnce" animBg="1"/>
      <p:bldP spid="2" grpId="0" animBg="1"/>
      <p:bldP spid="2" grpId="1"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Ribbon 1"/>
          <p:cNvSpPr/>
          <p:nvPr/>
        </p:nvSpPr>
        <p:spPr>
          <a:xfrm>
            <a:off x="1572942" y="-91440"/>
            <a:ext cx="5915025" cy="1943100"/>
          </a:xfrm>
          <a:prstGeom prst="ribb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bn-BD" sz="5400" b="1" dirty="0">
                <a:solidFill>
                  <a:srgbClr val="FFFFFF"/>
                </a:solidFill>
                <a:latin typeface="NikoshBAN" pitchFamily="2" charset="0"/>
              </a:rPr>
              <a:t>বাড়ির কাজ</a:t>
            </a:r>
            <a:endParaRPr lang="en-US" b="1" dirty="0">
              <a:solidFill>
                <a:srgbClr val="FFFFFF"/>
              </a:solidFill>
              <a:latin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306" y="1851660"/>
            <a:ext cx="5940632" cy="2872740"/>
          </a:xfrm>
          <a:prstGeom prst="rect">
            <a:avLst/>
          </a:prstGeom>
        </p:spPr>
      </p:pic>
      <p:sp>
        <p:nvSpPr>
          <p:cNvPr id="8" name="Flowchart: Punched Tape 7"/>
          <p:cNvSpPr/>
          <p:nvPr/>
        </p:nvSpPr>
        <p:spPr>
          <a:xfrm>
            <a:off x="838200" y="4724400"/>
            <a:ext cx="7459683" cy="1838696"/>
          </a:xfrm>
          <a:prstGeom prst="flowChartPunchedTap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err="1" smtClean="0">
                <a:solidFill>
                  <a:srgbClr val="FF0000"/>
                </a:solidFill>
                <a:latin typeface="NikoshBAN" panose="02000000000000000000" pitchFamily="2" charset="0"/>
                <a:cs typeface="NikoshBAN" panose="02000000000000000000" pitchFamily="2" charset="0"/>
              </a:rPr>
              <a:t>বিপণনের</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গুরুত্ব</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সম্পর্কে</a:t>
            </a:r>
            <a:r>
              <a:rPr lang="en-US" sz="3200" dirty="0" smtClean="0">
                <a:solidFill>
                  <a:srgbClr val="FF0000"/>
                </a:solidFill>
                <a:latin typeface="NikoshBAN" panose="02000000000000000000" pitchFamily="2" charset="0"/>
                <a:cs typeface="NikoshBAN" panose="02000000000000000000" pitchFamily="2" charset="0"/>
              </a:rPr>
              <a:t> ১০ </a:t>
            </a:r>
            <a:r>
              <a:rPr lang="en-US" sz="3200" dirty="0" err="1" smtClean="0">
                <a:solidFill>
                  <a:srgbClr val="FF0000"/>
                </a:solidFill>
                <a:latin typeface="NikoshBAN" panose="02000000000000000000" pitchFamily="2" charset="0"/>
                <a:cs typeface="NikoshBAN" panose="02000000000000000000" pitchFamily="2" charset="0"/>
              </a:rPr>
              <a:t>টি</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বাক্য</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লিখে</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আনেব</a:t>
            </a:r>
            <a:r>
              <a:rPr lang="en-US" sz="3200" dirty="0" smtClean="0">
                <a:solidFill>
                  <a:srgbClr val="FF0000"/>
                </a:solidFill>
                <a:latin typeface="NikoshBAN" panose="02000000000000000000" pitchFamily="2" charset="0"/>
                <a:cs typeface="NikoshBAN" panose="02000000000000000000" pitchFamily="2" charset="0"/>
              </a:rPr>
              <a:t>।</a:t>
            </a:r>
            <a:endParaRPr lang="en-US" sz="32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01898697"/>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0" nodeType="clickEffect">
                                  <p:stCondLst>
                                    <p:cond delay="0"/>
                                  </p:stCondLst>
                                  <p:childTnLst>
                                    <p:animScale>
                                      <p:cBhvr>
                                        <p:cTn id="17"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200" y="1849288"/>
            <a:ext cx="4419600" cy="830997"/>
          </a:xfrm>
          <a:prstGeom prst="rect">
            <a:avLst/>
          </a:prstGeom>
          <a:noFill/>
        </p:spPr>
        <p:txBody>
          <a:bodyPr wrap="square" rtlCol="0">
            <a:spAutoFit/>
          </a:bodyPr>
          <a:lstStyle/>
          <a:p>
            <a:r>
              <a:rPr lang="bn-BD" sz="4800" dirty="0" smtClean="0"/>
              <a:t>ধন্যবাদ সবাইকে   </a:t>
            </a:r>
            <a:endParaRPr lang="en-US" sz="4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680285"/>
            <a:ext cx="6705600" cy="3297413"/>
          </a:xfrm>
          <a:prstGeom prst="rect">
            <a:avLst/>
          </a:prstGeom>
        </p:spPr>
      </p:pic>
    </p:spTree>
    <p:extLst>
      <p:ext uri="{BB962C8B-B14F-4D97-AF65-F5344CB8AC3E}">
        <p14:creationId xmlns:p14="http://schemas.microsoft.com/office/powerpoint/2010/main" val="11926540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762000"/>
            <a:ext cx="7467600" cy="1371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solidFill>
                  <a:schemeClr val="tx2"/>
                </a:solidFill>
              </a:rPr>
              <a:t>পাঠ</a:t>
            </a:r>
            <a:r>
              <a:rPr lang="en-US" sz="6000" dirty="0" smtClean="0">
                <a:solidFill>
                  <a:schemeClr val="tx2"/>
                </a:solidFill>
              </a:rPr>
              <a:t> </a:t>
            </a:r>
            <a:r>
              <a:rPr lang="en-US" sz="6000" dirty="0" err="1" smtClean="0">
                <a:solidFill>
                  <a:schemeClr val="tx2"/>
                </a:solidFill>
              </a:rPr>
              <a:t>ঘোষণা</a:t>
            </a:r>
            <a:endParaRPr lang="en-US" dirty="0">
              <a:solidFill>
                <a:schemeClr val="tx2"/>
              </a:solidFill>
            </a:endParaRPr>
          </a:p>
        </p:txBody>
      </p:sp>
      <p:sp>
        <p:nvSpPr>
          <p:cNvPr id="3" name="Right Arrow 2"/>
          <p:cNvSpPr/>
          <p:nvPr/>
        </p:nvSpPr>
        <p:spPr>
          <a:xfrm>
            <a:off x="990600" y="1981200"/>
            <a:ext cx="2197608" cy="13716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FF0000"/>
                </a:solidFill>
              </a:rPr>
              <a:t>শিরোনাম</a:t>
            </a:r>
            <a:endParaRPr lang="en-US" dirty="0">
              <a:solidFill>
                <a:srgbClr val="FF0000"/>
              </a:solidFill>
            </a:endParaRPr>
          </a:p>
        </p:txBody>
      </p:sp>
      <p:sp>
        <p:nvSpPr>
          <p:cNvPr id="4" name="Rectangle 3"/>
          <p:cNvSpPr/>
          <p:nvPr/>
        </p:nvSpPr>
        <p:spPr>
          <a:xfrm>
            <a:off x="3188208" y="2438400"/>
            <a:ext cx="4355592" cy="3657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IN" sz="2000" b="1" i="1" dirty="0" smtClean="0">
              <a:solidFill>
                <a:schemeClr val="tx1"/>
              </a:solidFill>
            </a:endParaRPr>
          </a:p>
          <a:p>
            <a:endParaRPr lang="bn-IN" sz="2000" b="1" i="1" dirty="0" smtClean="0">
              <a:solidFill>
                <a:schemeClr val="tx1"/>
              </a:solidFill>
            </a:endParaRPr>
          </a:p>
          <a:p>
            <a:endParaRPr lang="bn-IN" sz="2000" b="1" i="1" dirty="0" smtClean="0">
              <a:solidFill>
                <a:schemeClr val="tx1"/>
              </a:solidFill>
            </a:endParaRPr>
          </a:p>
          <a:p>
            <a:r>
              <a:rPr lang="bn-IN" sz="2000" b="1" i="1" dirty="0" smtClean="0">
                <a:solidFill>
                  <a:schemeClr val="tx1"/>
                </a:solidFill>
              </a:rPr>
              <a:t>বিপণনের</a:t>
            </a:r>
            <a:r>
              <a:rPr lang="bn-IN" sz="2000" dirty="0" smtClean="0">
                <a:solidFill>
                  <a:schemeClr val="tx1"/>
                </a:solidFill>
              </a:rPr>
              <a:t> </a:t>
            </a:r>
            <a:r>
              <a:rPr lang="en-US" sz="2000" b="1" i="1" dirty="0" err="1" smtClean="0">
                <a:solidFill>
                  <a:schemeClr val="tx1"/>
                </a:solidFill>
              </a:rPr>
              <a:t>ধারণা</a:t>
            </a:r>
            <a:endParaRPr lang="en-US" sz="2000" b="1" i="1" dirty="0" smtClean="0">
              <a:solidFill>
                <a:schemeClr val="tx1"/>
              </a:solidFill>
            </a:endParaRPr>
          </a:p>
          <a:p>
            <a:r>
              <a:rPr lang="bn-IN" sz="2000" b="1" i="1" dirty="0" smtClean="0">
                <a:solidFill>
                  <a:schemeClr val="tx1"/>
                </a:solidFill>
              </a:rPr>
              <a:t>বিপণনের  বৈশিষ্ট্য </a:t>
            </a:r>
          </a:p>
          <a:p>
            <a:r>
              <a:rPr lang="bn-IN" sz="2000" b="1" i="1" dirty="0" smtClean="0">
                <a:solidFill>
                  <a:schemeClr val="tx1"/>
                </a:solidFill>
              </a:rPr>
              <a:t>বিপণনের মৌলিক ধারণা </a:t>
            </a:r>
          </a:p>
          <a:p>
            <a:r>
              <a:rPr lang="bn-IN" sz="2000" b="1" i="1" dirty="0" smtClean="0">
                <a:solidFill>
                  <a:schemeClr val="tx1"/>
                </a:solidFill>
              </a:rPr>
              <a:t>বাজারের </a:t>
            </a:r>
            <a:r>
              <a:rPr lang="en-US" sz="2000" b="1" i="1" dirty="0" err="1" smtClean="0">
                <a:solidFill>
                  <a:schemeClr val="tx1"/>
                </a:solidFill>
              </a:rPr>
              <a:t>ধারণা</a:t>
            </a:r>
            <a:r>
              <a:rPr lang="bn-IN" sz="2000" b="1" i="1" dirty="0" smtClean="0">
                <a:solidFill>
                  <a:schemeClr val="tx1"/>
                </a:solidFill>
              </a:rPr>
              <a:t> </a:t>
            </a:r>
          </a:p>
          <a:p>
            <a:r>
              <a:rPr lang="bn-IN" sz="2000" b="1" i="1" dirty="0" smtClean="0">
                <a:solidFill>
                  <a:schemeClr val="tx1"/>
                </a:solidFill>
              </a:rPr>
              <a:t>বিক্রয়ের </a:t>
            </a:r>
            <a:r>
              <a:rPr lang="en-US" sz="2000" b="1" i="1" dirty="0" err="1" smtClean="0">
                <a:solidFill>
                  <a:schemeClr val="tx1"/>
                </a:solidFill>
              </a:rPr>
              <a:t>ধারণা</a:t>
            </a:r>
            <a:r>
              <a:rPr lang="bn-IN" sz="2000" b="1" i="1" dirty="0" smtClean="0">
                <a:solidFill>
                  <a:schemeClr val="tx1"/>
                </a:solidFill>
              </a:rPr>
              <a:t> </a:t>
            </a:r>
          </a:p>
          <a:p>
            <a:r>
              <a:rPr lang="bn-IN" sz="2000" b="1" i="1" dirty="0" smtClean="0">
                <a:solidFill>
                  <a:schemeClr val="tx1"/>
                </a:solidFill>
              </a:rPr>
              <a:t>বিপণনের গুরুত্ব </a:t>
            </a:r>
          </a:p>
          <a:p>
            <a:r>
              <a:rPr lang="bn-IN" sz="2000" b="1" i="1" dirty="0" smtClean="0">
                <a:solidFill>
                  <a:schemeClr val="tx1"/>
                </a:solidFill>
              </a:rPr>
              <a:t>ভোক্তাই রাজা- ব্যাখ্যা কর </a:t>
            </a:r>
          </a:p>
          <a:p>
            <a:r>
              <a:rPr lang="bn-IN" sz="2000" b="1" i="1" dirty="0" smtClean="0">
                <a:solidFill>
                  <a:schemeClr val="tx1"/>
                </a:solidFill>
              </a:rPr>
              <a:t>জীবনযাত্রার মানোন্নয়নে বিপণনের ভূমিকা</a:t>
            </a:r>
          </a:p>
          <a:p>
            <a:r>
              <a:rPr lang="bn-IN" sz="2000" b="1" i="1" dirty="0" smtClean="0">
                <a:solidFill>
                  <a:schemeClr val="tx1"/>
                </a:solidFill>
              </a:rPr>
              <a:t>বিপণন ব্যবস্থাপনার দর্শন কি ? এর ব্যাখ্যা </a:t>
            </a:r>
          </a:p>
          <a:p>
            <a:endParaRPr lang="bn-IN" sz="2000" b="1" i="1" dirty="0" smtClean="0">
              <a:solidFill>
                <a:schemeClr val="tx1"/>
              </a:solidFill>
            </a:endParaRPr>
          </a:p>
          <a:p>
            <a:endParaRPr lang="bn-IN" sz="2400" b="1" i="1" dirty="0" smtClean="0">
              <a:solidFill>
                <a:schemeClr val="tx1"/>
              </a:solidFill>
            </a:endParaRPr>
          </a:p>
          <a:p>
            <a:endParaRPr lang="bn-IN" sz="2400" b="1" i="1" dirty="0" smtClean="0">
              <a:solidFill>
                <a:schemeClr val="tx1"/>
              </a:solidFill>
            </a:endParaRPr>
          </a:p>
        </p:txBody>
      </p:sp>
    </p:spTree>
    <p:extLst>
      <p:ext uri="{BB962C8B-B14F-4D97-AF65-F5344CB8AC3E}">
        <p14:creationId xmlns:p14="http://schemas.microsoft.com/office/powerpoint/2010/main" val="203657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anim calcmode="lin" valueType="num">
                                      <p:cBhvr>
                                        <p:cTn id="26" dur="2000" fill="hold"/>
                                        <p:tgtEl>
                                          <p:spTgt spid="4"/>
                                        </p:tgtEl>
                                        <p:attrNameLst>
                                          <p:attrName>ppt_w</p:attrName>
                                        </p:attrNameLst>
                                      </p:cBhvr>
                                      <p:tavLst>
                                        <p:tav tm="0" fmla="#ppt_w*sin(2.5*pi*$)">
                                          <p:val>
                                            <p:fltVal val="0"/>
                                          </p:val>
                                        </p:tav>
                                        <p:tav tm="100000">
                                          <p:val>
                                            <p:fltVal val="1"/>
                                          </p:val>
                                        </p:tav>
                                      </p:tavLst>
                                    </p:anim>
                                    <p:anim calcmode="lin" valueType="num">
                                      <p:cBhvr>
                                        <p:cTn id="27"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7620001" cy="1371600"/>
          </a:xfrm>
          <a:solidFill>
            <a:schemeClr val="accent4">
              <a:lumMod val="60000"/>
              <a:lumOff val="40000"/>
            </a:schemeClr>
          </a:solidFill>
        </p:spPr>
        <p:txBody>
          <a:bodyPr>
            <a:noAutofit/>
          </a:bodyPr>
          <a:lstStyle/>
          <a:p>
            <a:r>
              <a:rPr lang="bn-BD" sz="4400" dirty="0" smtClean="0"/>
              <a:t>শিখনফলঃ</a:t>
            </a:r>
            <a:endParaRPr lang="en-US" sz="4400" dirty="0"/>
          </a:p>
        </p:txBody>
      </p:sp>
      <p:sp>
        <p:nvSpPr>
          <p:cNvPr id="4" name="Text Placeholder 3"/>
          <p:cNvSpPr>
            <a:spLocks noGrp="1"/>
          </p:cNvSpPr>
          <p:nvPr>
            <p:ph type="body" sz="half" idx="2"/>
          </p:nvPr>
        </p:nvSpPr>
        <p:spPr>
          <a:xfrm>
            <a:off x="685800" y="1981200"/>
            <a:ext cx="7543800" cy="4190999"/>
          </a:xfrm>
          <a:solidFill>
            <a:srgbClr val="00B0F0"/>
          </a:solidFill>
        </p:spPr>
        <p:txBody>
          <a:bodyPr>
            <a:noAutofit/>
          </a:bodyPr>
          <a:lstStyle/>
          <a:p>
            <a:pPr algn="l"/>
            <a:endParaRPr lang="bn-BD" sz="3200" dirty="0" smtClean="0">
              <a:latin typeface="NikoshBAN" pitchFamily="2" charset="0"/>
              <a:cs typeface="NikoshBAN" pitchFamily="2" charset="0"/>
            </a:endParaRPr>
          </a:p>
          <a:p>
            <a:pPr algn="l"/>
            <a:r>
              <a:rPr lang="bn-BD" sz="3200" dirty="0" smtClean="0">
                <a:latin typeface="NikoshBAN" pitchFamily="2" charset="0"/>
                <a:cs typeface="NikoshBAN" pitchFamily="2" charset="0"/>
              </a:rPr>
              <a:t>এই পাঠের শেষে শিক্ষার্থী জানতে পারবে---</a:t>
            </a:r>
          </a:p>
          <a:p>
            <a:pPr algn="l"/>
            <a:r>
              <a:rPr lang="bn-IN" b="1" i="1" dirty="0" smtClean="0"/>
              <a:t>বিপণনের</a:t>
            </a:r>
            <a:r>
              <a:rPr lang="bn-IN" dirty="0" smtClean="0"/>
              <a:t> </a:t>
            </a:r>
            <a:r>
              <a:rPr lang="en-US" b="1" i="1" dirty="0" err="1" smtClean="0"/>
              <a:t>ধারণা</a:t>
            </a:r>
            <a:endParaRPr lang="en-US" b="1" i="1" dirty="0" smtClean="0"/>
          </a:p>
          <a:p>
            <a:pPr algn="l"/>
            <a:r>
              <a:rPr lang="bn-IN" b="1" i="1" dirty="0" smtClean="0"/>
              <a:t>বিপণনের  বৈশিষ্ট্য </a:t>
            </a:r>
          </a:p>
          <a:p>
            <a:pPr algn="l"/>
            <a:r>
              <a:rPr lang="bn-IN" b="1" i="1" dirty="0" smtClean="0"/>
              <a:t>বিপণনের মৌলিক ধারণা </a:t>
            </a:r>
          </a:p>
          <a:p>
            <a:pPr algn="l"/>
            <a:r>
              <a:rPr lang="bn-IN" b="1" i="1" dirty="0" smtClean="0"/>
              <a:t>বাজারের </a:t>
            </a:r>
            <a:r>
              <a:rPr lang="en-US" b="1" i="1" dirty="0" err="1" smtClean="0"/>
              <a:t>ধারণা</a:t>
            </a:r>
            <a:r>
              <a:rPr lang="bn-IN" b="1" i="1" dirty="0" smtClean="0"/>
              <a:t> </a:t>
            </a:r>
          </a:p>
          <a:p>
            <a:pPr algn="l"/>
            <a:r>
              <a:rPr lang="bn-IN" b="1" i="1" dirty="0" smtClean="0"/>
              <a:t>বিক্রয়ের </a:t>
            </a:r>
            <a:r>
              <a:rPr lang="en-US" b="1" i="1" dirty="0" err="1" smtClean="0"/>
              <a:t>ধারণা</a:t>
            </a:r>
            <a:r>
              <a:rPr lang="bn-IN" b="1" i="1" dirty="0" smtClean="0"/>
              <a:t> </a:t>
            </a:r>
          </a:p>
          <a:p>
            <a:pPr algn="l"/>
            <a:r>
              <a:rPr lang="bn-IN" b="1" i="1" dirty="0" smtClean="0"/>
              <a:t>বিপণনের গুরুত্ব </a:t>
            </a:r>
          </a:p>
          <a:p>
            <a:pPr algn="l"/>
            <a:r>
              <a:rPr lang="bn-IN" b="1" i="1" dirty="0" smtClean="0"/>
              <a:t>ভোক্তাই  রাজা- ব্যাখ্যা কর </a:t>
            </a:r>
          </a:p>
          <a:p>
            <a:pPr algn="l"/>
            <a:r>
              <a:rPr lang="bn-IN" b="1" i="1" dirty="0" smtClean="0"/>
              <a:t>জীবনযাত্রার মানোন্নয়নে বিপণনের ভূমিকা</a:t>
            </a:r>
          </a:p>
          <a:p>
            <a:pPr algn="l"/>
            <a:r>
              <a:rPr lang="bn-IN" b="1" i="1" dirty="0" smtClean="0"/>
              <a:t>বিপণন ব্যবস্থাপনার দর্শন কি ? এর ব্যাখ্যা </a:t>
            </a:r>
          </a:p>
          <a:p>
            <a:pPr algn="l"/>
            <a:endParaRPr lang="en-US" dirty="0">
              <a:latin typeface="NikoshBAN" pitchFamily="2" charset="0"/>
              <a:cs typeface="NikoshBAN" pitchFamily="2" charset="0"/>
            </a:endParaRPr>
          </a:p>
        </p:txBody>
      </p:sp>
    </p:spTree>
    <p:extLst>
      <p:ext uri="{BB962C8B-B14F-4D97-AF65-F5344CB8AC3E}">
        <p14:creationId xmlns:p14="http://schemas.microsoft.com/office/powerpoint/2010/main" val="289519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Effect transition="in" filter="fade">
                                      <p:cBhvr>
                                        <p:cTn id="13" dur="500"/>
                                        <p:tgtEl>
                                          <p:spTgt spid="4">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500"/>
                                        <p:tgtEl>
                                          <p:spTgt spid="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fade">
                                      <p:cBhvr>
                                        <p:cTn id="38" dur="500"/>
                                        <p:tgtEl>
                                          <p:spTgt spid="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fade">
                                      <p:cBhvr>
                                        <p:cTn id="43" dur="500"/>
                                        <p:tgtEl>
                                          <p:spTgt spid="4">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500"/>
                                        <p:tgtEl>
                                          <p:spTgt spid="4">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animEffect transition="in" filter="fade">
                                      <p:cBhvr>
                                        <p:cTn id="53" dur="500"/>
                                        <p:tgtEl>
                                          <p:spTgt spid="4">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
                                            <p:txEl>
                                              <p:pRg st="9" end="9"/>
                                            </p:txEl>
                                          </p:spTgt>
                                        </p:tgtEl>
                                        <p:attrNameLst>
                                          <p:attrName>style.visibility</p:attrName>
                                        </p:attrNameLst>
                                      </p:cBhvr>
                                      <p:to>
                                        <p:strVal val="visible"/>
                                      </p:to>
                                    </p:set>
                                    <p:animEffect transition="in" filter="fade">
                                      <p:cBhvr>
                                        <p:cTn id="58" dur="500"/>
                                        <p:tgtEl>
                                          <p:spTgt spid="4">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
                                            <p:txEl>
                                              <p:pRg st="10" end="10"/>
                                            </p:txEl>
                                          </p:spTgt>
                                        </p:tgtEl>
                                        <p:attrNameLst>
                                          <p:attrName>style.visibility</p:attrName>
                                        </p:attrNameLst>
                                      </p:cBhvr>
                                      <p:to>
                                        <p:strVal val="visible"/>
                                      </p:to>
                                    </p:set>
                                    <p:animEffect transition="in" filter="fade">
                                      <p:cBhvr>
                                        <p:cTn id="63" dur="500"/>
                                        <p:tgtEl>
                                          <p:spTgt spid="4">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grpId="1" nodeType="clickEffect">
                                  <p:stCondLst>
                                    <p:cond delay="0"/>
                                  </p:stCondLst>
                                  <p:childTnLst>
                                    <p:set>
                                      <p:cBhvr>
                                        <p:cTn id="67" dur="1" fill="hold">
                                          <p:stCondLst>
                                            <p:cond delay="0"/>
                                          </p:stCondLst>
                                        </p:cTn>
                                        <p:tgtEl>
                                          <p:spTgt spid="4">
                                            <p:bg/>
                                          </p:spTgt>
                                        </p:tgtEl>
                                        <p:attrNameLst>
                                          <p:attrName>style.visibility</p:attrName>
                                        </p:attrNameLst>
                                      </p:cBhvr>
                                      <p:to>
                                        <p:strVal val="visible"/>
                                      </p:to>
                                    </p:set>
                                    <p:animEffect transition="in" filter="wheel(1)">
                                      <p:cBhvr>
                                        <p:cTn id="68" dur="2000"/>
                                        <p:tgtEl>
                                          <p:spTgt spid="4">
                                            <p:bg/>
                                          </p:spTgt>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grpId="1" nodeType="clickEffect">
                                  <p:stCondLst>
                                    <p:cond delay="0"/>
                                  </p:stCondLst>
                                  <p:childTnLst>
                                    <p:set>
                                      <p:cBhvr>
                                        <p:cTn id="72" dur="1" fill="hold">
                                          <p:stCondLst>
                                            <p:cond delay="0"/>
                                          </p:stCondLst>
                                        </p:cTn>
                                        <p:tgtEl>
                                          <p:spTgt spid="4">
                                            <p:txEl>
                                              <p:pRg st="1" end="1"/>
                                            </p:txEl>
                                          </p:spTgt>
                                        </p:tgtEl>
                                        <p:attrNameLst>
                                          <p:attrName>style.visibility</p:attrName>
                                        </p:attrNameLst>
                                      </p:cBhvr>
                                      <p:to>
                                        <p:strVal val="visible"/>
                                      </p:to>
                                    </p:set>
                                    <p:animEffect transition="in" filter="wheel(1)">
                                      <p:cBhvr>
                                        <p:cTn id="73" dur="2000"/>
                                        <p:tgtEl>
                                          <p:spTgt spid="4">
                                            <p:txEl>
                                              <p:pRg st="1" end="1"/>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1" presetClass="entr" presetSubtype="1" fill="hold" grpId="1" nodeType="clickEffect">
                                  <p:stCondLst>
                                    <p:cond delay="0"/>
                                  </p:stCondLst>
                                  <p:childTnLst>
                                    <p:set>
                                      <p:cBhvr>
                                        <p:cTn id="77" dur="1" fill="hold">
                                          <p:stCondLst>
                                            <p:cond delay="0"/>
                                          </p:stCondLst>
                                        </p:cTn>
                                        <p:tgtEl>
                                          <p:spTgt spid="4">
                                            <p:txEl>
                                              <p:pRg st="2" end="2"/>
                                            </p:txEl>
                                          </p:spTgt>
                                        </p:tgtEl>
                                        <p:attrNameLst>
                                          <p:attrName>style.visibility</p:attrName>
                                        </p:attrNameLst>
                                      </p:cBhvr>
                                      <p:to>
                                        <p:strVal val="visible"/>
                                      </p:to>
                                    </p:set>
                                    <p:animEffect transition="in" filter="wheel(1)">
                                      <p:cBhvr>
                                        <p:cTn id="78" dur="2000"/>
                                        <p:tgtEl>
                                          <p:spTgt spid="4">
                                            <p:txEl>
                                              <p:pRg st="2" end="2"/>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1" presetClass="entr" presetSubtype="1" fill="hold" grpId="1" nodeType="clickEffect">
                                  <p:stCondLst>
                                    <p:cond delay="0"/>
                                  </p:stCondLst>
                                  <p:childTnLst>
                                    <p:set>
                                      <p:cBhvr>
                                        <p:cTn id="82" dur="1" fill="hold">
                                          <p:stCondLst>
                                            <p:cond delay="0"/>
                                          </p:stCondLst>
                                        </p:cTn>
                                        <p:tgtEl>
                                          <p:spTgt spid="4">
                                            <p:txEl>
                                              <p:pRg st="3" end="3"/>
                                            </p:txEl>
                                          </p:spTgt>
                                        </p:tgtEl>
                                        <p:attrNameLst>
                                          <p:attrName>style.visibility</p:attrName>
                                        </p:attrNameLst>
                                      </p:cBhvr>
                                      <p:to>
                                        <p:strVal val="visible"/>
                                      </p:to>
                                    </p:set>
                                    <p:animEffect transition="in" filter="wheel(1)">
                                      <p:cBhvr>
                                        <p:cTn id="83" dur="2000"/>
                                        <p:tgtEl>
                                          <p:spTgt spid="4">
                                            <p:txEl>
                                              <p:pRg st="3" end="3"/>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1" presetClass="entr" presetSubtype="1" fill="hold" grpId="1" nodeType="clickEffect">
                                  <p:stCondLst>
                                    <p:cond delay="0"/>
                                  </p:stCondLst>
                                  <p:childTnLst>
                                    <p:set>
                                      <p:cBhvr>
                                        <p:cTn id="87" dur="1" fill="hold">
                                          <p:stCondLst>
                                            <p:cond delay="0"/>
                                          </p:stCondLst>
                                        </p:cTn>
                                        <p:tgtEl>
                                          <p:spTgt spid="4">
                                            <p:txEl>
                                              <p:pRg st="4" end="4"/>
                                            </p:txEl>
                                          </p:spTgt>
                                        </p:tgtEl>
                                        <p:attrNameLst>
                                          <p:attrName>style.visibility</p:attrName>
                                        </p:attrNameLst>
                                      </p:cBhvr>
                                      <p:to>
                                        <p:strVal val="visible"/>
                                      </p:to>
                                    </p:set>
                                    <p:animEffect transition="in" filter="wheel(1)">
                                      <p:cBhvr>
                                        <p:cTn id="88" dur="2000"/>
                                        <p:tgtEl>
                                          <p:spTgt spid="4">
                                            <p:txEl>
                                              <p:pRg st="4" end="4"/>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1" presetClass="entr" presetSubtype="1" fill="hold" grpId="1" nodeType="clickEffect">
                                  <p:stCondLst>
                                    <p:cond delay="0"/>
                                  </p:stCondLst>
                                  <p:childTnLst>
                                    <p:set>
                                      <p:cBhvr>
                                        <p:cTn id="92" dur="1" fill="hold">
                                          <p:stCondLst>
                                            <p:cond delay="0"/>
                                          </p:stCondLst>
                                        </p:cTn>
                                        <p:tgtEl>
                                          <p:spTgt spid="4">
                                            <p:txEl>
                                              <p:pRg st="5" end="5"/>
                                            </p:txEl>
                                          </p:spTgt>
                                        </p:tgtEl>
                                        <p:attrNameLst>
                                          <p:attrName>style.visibility</p:attrName>
                                        </p:attrNameLst>
                                      </p:cBhvr>
                                      <p:to>
                                        <p:strVal val="visible"/>
                                      </p:to>
                                    </p:set>
                                    <p:animEffect transition="in" filter="wheel(1)">
                                      <p:cBhvr>
                                        <p:cTn id="93" dur="2000"/>
                                        <p:tgtEl>
                                          <p:spTgt spid="4">
                                            <p:txEl>
                                              <p:pRg st="5" end="5"/>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1" presetClass="entr" presetSubtype="1" fill="hold" grpId="1" nodeType="clickEffect">
                                  <p:stCondLst>
                                    <p:cond delay="0"/>
                                  </p:stCondLst>
                                  <p:childTnLst>
                                    <p:set>
                                      <p:cBhvr>
                                        <p:cTn id="97" dur="1" fill="hold">
                                          <p:stCondLst>
                                            <p:cond delay="0"/>
                                          </p:stCondLst>
                                        </p:cTn>
                                        <p:tgtEl>
                                          <p:spTgt spid="4">
                                            <p:txEl>
                                              <p:pRg st="6" end="6"/>
                                            </p:txEl>
                                          </p:spTgt>
                                        </p:tgtEl>
                                        <p:attrNameLst>
                                          <p:attrName>style.visibility</p:attrName>
                                        </p:attrNameLst>
                                      </p:cBhvr>
                                      <p:to>
                                        <p:strVal val="visible"/>
                                      </p:to>
                                    </p:set>
                                    <p:animEffect transition="in" filter="wheel(1)">
                                      <p:cBhvr>
                                        <p:cTn id="98" dur="2000"/>
                                        <p:tgtEl>
                                          <p:spTgt spid="4">
                                            <p:txEl>
                                              <p:pRg st="6" end="6"/>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1" presetClass="entr" presetSubtype="1" fill="hold" grpId="1" nodeType="clickEffect">
                                  <p:stCondLst>
                                    <p:cond delay="0"/>
                                  </p:stCondLst>
                                  <p:childTnLst>
                                    <p:set>
                                      <p:cBhvr>
                                        <p:cTn id="102" dur="1" fill="hold">
                                          <p:stCondLst>
                                            <p:cond delay="0"/>
                                          </p:stCondLst>
                                        </p:cTn>
                                        <p:tgtEl>
                                          <p:spTgt spid="4">
                                            <p:txEl>
                                              <p:pRg st="7" end="7"/>
                                            </p:txEl>
                                          </p:spTgt>
                                        </p:tgtEl>
                                        <p:attrNameLst>
                                          <p:attrName>style.visibility</p:attrName>
                                        </p:attrNameLst>
                                      </p:cBhvr>
                                      <p:to>
                                        <p:strVal val="visible"/>
                                      </p:to>
                                    </p:set>
                                    <p:animEffect transition="in" filter="wheel(1)">
                                      <p:cBhvr>
                                        <p:cTn id="103" dur="2000"/>
                                        <p:tgtEl>
                                          <p:spTgt spid="4">
                                            <p:txEl>
                                              <p:pRg st="7" end="7"/>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1" presetClass="entr" presetSubtype="1" fill="hold" grpId="1" nodeType="clickEffect">
                                  <p:stCondLst>
                                    <p:cond delay="0"/>
                                  </p:stCondLst>
                                  <p:childTnLst>
                                    <p:set>
                                      <p:cBhvr>
                                        <p:cTn id="107" dur="1" fill="hold">
                                          <p:stCondLst>
                                            <p:cond delay="0"/>
                                          </p:stCondLst>
                                        </p:cTn>
                                        <p:tgtEl>
                                          <p:spTgt spid="4">
                                            <p:txEl>
                                              <p:pRg st="8" end="8"/>
                                            </p:txEl>
                                          </p:spTgt>
                                        </p:tgtEl>
                                        <p:attrNameLst>
                                          <p:attrName>style.visibility</p:attrName>
                                        </p:attrNameLst>
                                      </p:cBhvr>
                                      <p:to>
                                        <p:strVal val="visible"/>
                                      </p:to>
                                    </p:set>
                                    <p:animEffect transition="in" filter="wheel(1)">
                                      <p:cBhvr>
                                        <p:cTn id="108" dur="2000"/>
                                        <p:tgtEl>
                                          <p:spTgt spid="4">
                                            <p:txEl>
                                              <p:pRg st="8" end="8"/>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1" presetClass="entr" presetSubtype="1" fill="hold" grpId="1" nodeType="clickEffect">
                                  <p:stCondLst>
                                    <p:cond delay="0"/>
                                  </p:stCondLst>
                                  <p:childTnLst>
                                    <p:set>
                                      <p:cBhvr>
                                        <p:cTn id="112" dur="1" fill="hold">
                                          <p:stCondLst>
                                            <p:cond delay="0"/>
                                          </p:stCondLst>
                                        </p:cTn>
                                        <p:tgtEl>
                                          <p:spTgt spid="4">
                                            <p:txEl>
                                              <p:pRg st="9" end="9"/>
                                            </p:txEl>
                                          </p:spTgt>
                                        </p:tgtEl>
                                        <p:attrNameLst>
                                          <p:attrName>style.visibility</p:attrName>
                                        </p:attrNameLst>
                                      </p:cBhvr>
                                      <p:to>
                                        <p:strVal val="visible"/>
                                      </p:to>
                                    </p:set>
                                    <p:animEffect transition="in" filter="wheel(1)">
                                      <p:cBhvr>
                                        <p:cTn id="113" dur="2000"/>
                                        <p:tgtEl>
                                          <p:spTgt spid="4">
                                            <p:txEl>
                                              <p:pRg st="9" end="9"/>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21" presetClass="entr" presetSubtype="1" fill="hold" grpId="1" nodeType="clickEffect">
                                  <p:stCondLst>
                                    <p:cond delay="0"/>
                                  </p:stCondLst>
                                  <p:childTnLst>
                                    <p:set>
                                      <p:cBhvr>
                                        <p:cTn id="117" dur="1" fill="hold">
                                          <p:stCondLst>
                                            <p:cond delay="0"/>
                                          </p:stCondLst>
                                        </p:cTn>
                                        <p:tgtEl>
                                          <p:spTgt spid="4">
                                            <p:txEl>
                                              <p:pRg st="10" end="10"/>
                                            </p:txEl>
                                          </p:spTgt>
                                        </p:tgtEl>
                                        <p:attrNameLst>
                                          <p:attrName>style.visibility</p:attrName>
                                        </p:attrNameLst>
                                      </p:cBhvr>
                                      <p:to>
                                        <p:strVal val="visible"/>
                                      </p:to>
                                    </p:set>
                                    <p:animEffect transition="in" filter="wheel(1)">
                                      <p:cBhvr>
                                        <p:cTn id="118" dur="2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P spid="4" grpI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685800"/>
            <a:ext cx="7391400" cy="914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rPr>
              <a:t>প্রথম</a:t>
            </a:r>
            <a:r>
              <a:rPr lang="en-US" sz="3600" dirty="0" smtClean="0">
                <a:solidFill>
                  <a:schemeClr val="tx1"/>
                </a:solidFill>
              </a:rPr>
              <a:t> </a:t>
            </a:r>
            <a:r>
              <a:rPr lang="en-US" sz="3600" dirty="0" err="1" smtClean="0">
                <a:solidFill>
                  <a:schemeClr val="tx1"/>
                </a:solidFill>
              </a:rPr>
              <a:t>অধ্যায়</a:t>
            </a:r>
            <a:r>
              <a:rPr lang="en-US" sz="3600" dirty="0" smtClean="0">
                <a:solidFill>
                  <a:schemeClr val="tx1"/>
                </a:solidFill>
              </a:rPr>
              <a:t> : </a:t>
            </a:r>
            <a:r>
              <a:rPr lang="bn-IN" sz="3600" dirty="0" smtClean="0">
                <a:solidFill>
                  <a:schemeClr val="tx1"/>
                </a:solidFill>
              </a:rPr>
              <a:t>বিপণন পরিচিতি </a:t>
            </a:r>
            <a:endParaRPr lang="en-US" sz="3600" dirty="0" smtClean="0">
              <a:solidFill>
                <a:schemeClr val="tx1"/>
              </a:solidFill>
            </a:endParaRPr>
          </a:p>
          <a:p>
            <a:pPr algn="ctr"/>
            <a:r>
              <a:rPr lang="en-US" sz="2800" dirty="0" smtClean="0">
                <a:solidFill>
                  <a:schemeClr val="tx1"/>
                </a:solidFill>
              </a:rPr>
              <a:t>(</a:t>
            </a:r>
            <a:r>
              <a:rPr lang="bn-IN" sz="2800" b="1" i="1" dirty="0" smtClean="0">
                <a:solidFill>
                  <a:schemeClr val="tx1"/>
                </a:solidFill>
              </a:rPr>
              <a:t>বিপণনের</a:t>
            </a:r>
            <a:r>
              <a:rPr lang="bn-IN" sz="2800" dirty="0" smtClean="0">
                <a:solidFill>
                  <a:schemeClr val="tx1"/>
                </a:solidFill>
              </a:rPr>
              <a:t> </a:t>
            </a:r>
            <a:r>
              <a:rPr lang="en-US" sz="2800" b="1" i="1" dirty="0" err="1" smtClean="0">
                <a:solidFill>
                  <a:schemeClr val="tx1"/>
                </a:solidFill>
              </a:rPr>
              <a:t>ধারণা</a:t>
            </a:r>
            <a:r>
              <a:rPr lang="bn-IN" sz="2800" b="1" i="1" dirty="0" smtClean="0">
                <a:solidFill>
                  <a:schemeClr val="tx1"/>
                </a:solidFill>
              </a:rPr>
              <a:t> </a:t>
            </a:r>
            <a:r>
              <a:rPr lang="en-US" sz="2800" dirty="0" smtClean="0">
                <a:solidFill>
                  <a:schemeClr val="tx1"/>
                </a:solidFill>
              </a:rPr>
              <a:t>)</a:t>
            </a:r>
            <a:endParaRPr lang="bn-IN" sz="2800" dirty="0" smtClean="0">
              <a:solidFill>
                <a:schemeClr val="tx1"/>
              </a:solidFill>
            </a:endParaRPr>
          </a:p>
        </p:txBody>
      </p:sp>
      <p:sp>
        <p:nvSpPr>
          <p:cNvPr id="6" name="Rectangle 5"/>
          <p:cNvSpPr/>
          <p:nvPr/>
        </p:nvSpPr>
        <p:spPr>
          <a:xfrm rot="10800000" flipH="1" flipV="1">
            <a:off x="762000" y="1600200"/>
            <a:ext cx="7543800" cy="2590800"/>
          </a:xfrm>
          <a:prstGeom prst="rect">
            <a:avLst/>
          </a:prstGeom>
          <a:solidFill>
            <a:schemeClr val="bg2">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bn-IN" sz="2400" b="1" dirty="0" smtClean="0">
                <a:solidFill>
                  <a:schemeClr val="tx1"/>
                </a:solidFill>
              </a:rPr>
              <a:t>বিপননঃ  সর্বোচ্চ ক্রেতা ভ্যালু সৃষ্টির মাধ্যমে লাভজনক উপায়ে ক্রেতাদের সন্তুষ্টি বিধান , তাদের  সাথে সুদৃঢ় এবং দীর্ঘমেয়াদি স্থাপন , উন্ননয়ন ও তা বজায় রাখার প্রক্রিয়াকে বিপনন বলে । </a:t>
            </a:r>
          </a:p>
          <a:p>
            <a:pPr>
              <a:lnSpc>
                <a:spcPct val="150000"/>
              </a:lnSpc>
            </a:pPr>
            <a:r>
              <a:rPr lang="bn-IN" sz="2400" b="1" dirty="0" smtClean="0">
                <a:solidFill>
                  <a:schemeClr val="tx1"/>
                </a:solidFill>
              </a:rPr>
              <a:t>    </a:t>
            </a:r>
            <a:endParaRPr lang="en-US" sz="2400" b="1" dirty="0">
              <a:solidFill>
                <a:schemeClr val="tx1"/>
              </a:solidFill>
            </a:endParaRPr>
          </a:p>
        </p:txBody>
      </p:sp>
      <p:sp>
        <p:nvSpPr>
          <p:cNvPr id="7" name="Rectangle 6"/>
          <p:cNvSpPr/>
          <p:nvPr/>
        </p:nvSpPr>
        <p:spPr>
          <a:xfrm>
            <a:off x="761998" y="4191000"/>
            <a:ext cx="7391401" cy="2209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400" b="1" dirty="0" smtClean="0">
                <a:solidFill>
                  <a:schemeClr val="tx1"/>
                </a:solidFill>
              </a:rPr>
              <a:t>বিপণনের যে সমস্ত দিকগুলো গুরুত্বপূর্ণ তা নিম্নরুপঃ </a:t>
            </a:r>
          </a:p>
          <a:p>
            <a:pPr>
              <a:buFont typeface="Arial" pitchFamily="34" charset="0"/>
              <a:buChar char="•"/>
            </a:pPr>
            <a:r>
              <a:rPr lang="bn-IN" sz="2400" b="1" dirty="0" smtClean="0">
                <a:solidFill>
                  <a:schemeClr val="tx1"/>
                </a:solidFill>
              </a:rPr>
              <a:t>বিপনন হচ্ছে সামাজিক প্রক্রিয়া । </a:t>
            </a:r>
          </a:p>
          <a:p>
            <a:pPr>
              <a:buFont typeface="Arial" pitchFamily="34" charset="0"/>
              <a:buChar char="•"/>
            </a:pPr>
            <a:r>
              <a:rPr lang="bn-IN" sz="2400" b="1" dirty="0" smtClean="0">
                <a:solidFill>
                  <a:schemeClr val="tx1"/>
                </a:solidFill>
              </a:rPr>
              <a:t> এর দ্বারা বিনিময়ের সম্পর্ক স্থাপিত হয় । </a:t>
            </a:r>
          </a:p>
          <a:p>
            <a:pPr>
              <a:buFont typeface="Arial" pitchFamily="34" charset="0"/>
              <a:buChar char="•"/>
            </a:pPr>
            <a:r>
              <a:rPr lang="bn-IN" sz="2400" b="1" dirty="0" smtClean="0">
                <a:solidFill>
                  <a:schemeClr val="tx1"/>
                </a:solidFill>
              </a:rPr>
              <a:t> ক্রেতা সন্তুষ্টিই বর্তমান বিপণনের মূল উদ্দেশ্য । </a:t>
            </a:r>
            <a:endParaRPr lang="en-US" sz="2400" b="1" dirty="0">
              <a:solidFill>
                <a:schemeClr val="tx1"/>
              </a:solidFill>
            </a:endParaRPr>
          </a:p>
        </p:txBody>
      </p:sp>
    </p:spTree>
    <p:extLst>
      <p:ext uri="{BB962C8B-B14F-4D97-AF65-F5344CB8AC3E}">
        <p14:creationId xmlns:p14="http://schemas.microsoft.com/office/powerpoint/2010/main" val="80368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817582"/>
            <a:ext cx="7620000" cy="1202485"/>
          </a:xfrm>
          <a:solidFill>
            <a:srgbClr val="00B0F0"/>
          </a:solidFill>
        </p:spPr>
        <p:txBody>
          <a:bodyPr>
            <a:normAutofit/>
          </a:bodyPr>
          <a:lstStyle/>
          <a:p>
            <a:r>
              <a:rPr lang="bn-IN" sz="2400" b="1" dirty="0" smtClean="0"/>
              <a:t>বিপণনের বৈশিষ্ট্যঃ ভোক্তাদের সন্তুষ্টি প্রদান করাই আধুনিক বিপণনের বৈশিষ্ট্য ।</a:t>
            </a:r>
            <a:r>
              <a:rPr lang="en-US" sz="2400" b="1" dirty="0" smtClean="0"/>
              <a:t/>
            </a:r>
            <a:br>
              <a:rPr lang="en-US" sz="2400" b="1" dirty="0" smtClean="0"/>
            </a:br>
            <a:endParaRPr lang="en-US" sz="2400" dirty="0"/>
          </a:p>
        </p:txBody>
      </p:sp>
      <p:sp>
        <p:nvSpPr>
          <p:cNvPr id="3" name="Content Placeholder 2"/>
          <p:cNvSpPr>
            <a:spLocks noGrp="1"/>
          </p:cNvSpPr>
          <p:nvPr>
            <p:ph idx="1"/>
          </p:nvPr>
        </p:nvSpPr>
        <p:spPr>
          <a:xfrm>
            <a:off x="685800" y="2209800"/>
            <a:ext cx="7696200" cy="4046669"/>
          </a:xfrm>
          <a:solidFill>
            <a:schemeClr val="accent4">
              <a:lumMod val="60000"/>
              <a:lumOff val="40000"/>
            </a:schemeClr>
          </a:solidFill>
        </p:spPr>
        <p:txBody>
          <a:bodyPr/>
          <a:lstStyle/>
          <a:p>
            <a:pPr>
              <a:buNone/>
            </a:pPr>
            <a:r>
              <a:rPr lang="bn-IN" b="1" dirty="0" smtClean="0">
                <a:latin typeface="Vrinda" pitchFamily="34" charset="0"/>
                <a:cs typeface="Vrinda" pitchFamily="34" charset="0"/>
              </a:rPr>
              <a:t>নিম্নে</a:t>
            </a:r>
            <a:r>
              <a:rPr lang="bn-IN" dirty="0" smtClean="0">
                <a:latin typeface="Vrinda" pitchFamily="34" charset="0"/>
                <a:cs typeface="Vrinda" pitchFamily="34" charset="0"/>
              </a:rPr>
              <a:t> </a:t>
            </a:r>
            <a:r>
              <a:rPr lang="bn-IN" b="1" dirty="0" smtClean="0"/>
              <a:t>বিপণনের বৈশিষ্ট্যগুলো আলোচনা করা হলঃ </a:t>
            </a:r>
          </a:p>
          <a:p>
            <a:pPr>
              <a:buFont typeface="Wingdings" pitchFamily="2" charset="2"/>
              <a:buChar char="q"/>
            </a:pPr>
            <a:r>
              <a:rPr lang="bn-IN" b="1" dirty="0" smtClean="0">
                <a:latin typeface="Vrinda" pitchFamily="34" charset="0"/>
                <a:cs typeface="Vrinda" pitchFamily="34" charset="0"/>
              </a:rPr>
              <a:t>সামাজিক প্রক্রিয়াঃ সমাজের জন্য ক্ষতিকর ও নিরাপদ নয় এমন সকল শ্রেণির পণ্য ও সেবা </a:t>
            </a:r>
            <a:r>
              <a:rPr lang="bn-IN" b="1" dirty="0" smtClean="0"/>
              <a:t>বিপণনের বহির্ভূত । তাই বলা যায়, বিপণন হচ্ছে একটি </a:t>
            </a:r>
            <a:r>
              <a:rPr lang="bn-IN" b="1" dirty="0" smtClean="0">
                <a:latin typeface="Vrinda" pitchFamily="34" charset="0"/>
                <a:cs typeface="Vrinda" pitchFamily="34" charset="0"/>
              </a:rPr>
              <a:t>সামাজিক প্রক্রিয়া । </a:t>
            </a:r>
          </a:p>
          <a:p>
            <a:pPr>
              <a:buFont typeface="Wingdings" pitchFamily="2" charset="2"/>
              <a:buChar char="q"/>
            </a:pPr>
            <a:r>
              <a:rPr lang="bn-IN" b="1" dirty="0" smtClean="0">
                <a:latin typeface="Vrinda" pitchFamily="34" charset="0"/>
                <a:cs typeface="Vrinda" pitchFamily="34" charset="0"/>
              </a:rPr>
              <a:t>বিনিময় প্রক্রিয়াঃ বিনিময় প্রক্রিয়ার মাধ্যমে </a:t>
            </a:r>
            <a:r>
              <a:rPr lang="bn-IN" b="1" dirty="0" smtClean="0"/>
              <a:t>বিপণন কার্যক্রম সম্পন্ন হয় । </a:t>
            </a:r>
          </a:p>
          <a:p>
            <a:pPr>
              <a:buFont typeface="Wingdings" pitchFamily="2" charset="2"/>
              <a:buChar char="q"/>
            </a:pPr>
            <a:r>
              <a:rPr lang="bn-IN" b="1" dirty="0" smtClean="0">
                <a:latin typeface="Vrinda" pitchFamily="34" charset="0"/>
                <a:cs typeface="Vrinda" pitchFamily="34" charset="0"/>
              </a:rPr>
              <a:t>ভোক্তামূখী প্রক্রিয়াঃ ভোক্তারা আছে বলেই </a:t>
            </a:r>
            <a:r>
              <a:rPr lang="bn-IN" b="1" dirty="0" smtClean="0"/>
              <a:t>বিপণনের প্রয়োজনীয়তা </a:t>
            </a:r>
            <a:r>
              <a:rPr lang="bn-IN" b="1" dirty="0" smtClean="0">
                <a:latin typeface="Vrinda" pitchFamily="34" charset="0"/>
                <a:cs typeface="Vrinda" pitchFamily="34" charset="0"/>
              </a:rPr>
              <a:t>আছে ।  </a:t>
            </a:r>
            <a:endParaRPr lang="en-US" b="1" dirty="0" smtClean="0">
              <a:latin typeface="Vrinda" pitchFamily="34" charset="0"/>
              <a:cs typeface="Vrinda" pitchFamily="34" charset="0"/>
            </a:endParaRPr>
          </a:p>
          <a:p>
            <a:pPr>
              <a:buFont typeface="Wingdings" pitchFamily="2" charset="2"/>
              <a:buChar char="q"/>
            </a:pPr>
            <a:endParaRPr lang="en-US" b="1" dirty="0">
              <a:latin typeface="Vrinda" pitchFamily="34" charset="0"/>
              <a:cs typeface="Vrind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1"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3">
                                            <p:bg/>
                                          </p:spTgt>
                                        </p:tgtEl>
                                        <p:attrNameLst>
                                          <p:attrName>style.visibility</p:attrName>
                                        </p:attrNameLst>
                                      </p:cBhvr>
                                      <p:to>
                                        <p:strVal val="visible"/>
                                      </p:to>
                                    </p:set>
                                    <p:animEffect transition="in" filter="wheel(1)">
                                      <p:cBhvr>
                                        <p:cTn id="21" dur="2000"/>
                                        <p:tgtEl>
                                          <p:spTgt spid="3">
                                            <p:bg/>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wheel(1)">
                                      <p:cBhvr>
                                        <p:cTn id="26" dur="2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heel(1)">
                                      <p:cBhvr>
                                        <p:cTn id="31" dur="2000"/>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wheel(1)">
                                      <p:cBhvr>
                                        <p:cTn id="36" dur="20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wheel(1)">
                                      <p:cBhvr>
                                        <p:cTn id="4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772400" cy="5715000"/>
          </a:xfrm>
          <a:solidFill>
            <a:srgbClr val="00B0F0"/>
          </a:solidFill>
        </p:spPr>
        <p:txBody>
          <a:bodyPr>
            <a:normAutofit fontScale="92500"/>
          </a:bodyPr>
          <a:lstStyle/>
          <a:p>
            <a:pPr>
              <a:buFont typeface="Wingdings" pitchFamily="2" charset="2"/>
              <a:buChar char="q"/>
            </a:pPr>
            <a:endParaRPr lang="en-US" b="1" dirty="0" smtClean="0"/>
          </a:p>
          <a:p>
            <a:pPr>
              <a:lnSpc>
                <a:spcPct val="150000"/>
              </a:lnSpc>
              <a:buFont typeface="Wingdings" pitchFamily="2" charset="2"/>
              <a:buChar char="q"/>
            </a:pPr>
            <a:r>
              <a:rPr lang="bn-IN" b="1" dirty="0" smtClean="0"/>
              <a:t>মুনাফা অর্জনের </a:t>
            </a:r>
            <a:r>
              <a:rPr lang="bn-IN" b="1" dirty="0" smtClean="0">
                <a:latin typeface="Vrinda" pitchFamily="34" charset="0"/>
                <a:cs typeface="Vrinda" pitchFamily="34" charset="0"/>
              </a:rPr>
              <a:t>প্রক্রিয়াঃ ক্রেতা সাধারণকে</a:t>
            </a:r>
            <a:r>
              <a:rPr lang="bn-IN" b="1" dirty="0" smtClean="0"/>
              <a:t> সন্তুষ্টি প্রদান</a:t>
            </a:r>
            <a:r>
              <a:rPr lang="bn-IN" b="1" dirty="0" smtClean="0">
                <a:latin typeface="Vrinda" pitchFamily="34" charset="0"/>
                <a:cs typeface="Vrinda" pitchFamily="34" charset="0"/>
              </a:rPr>
              <a:t>ের মাধ্যমে </a:t>
            </a:r>
            <a:r>
              <a:rPr lang="bn-IN" b="1" dirty="0" smtClean="0"/>
              <a:t>মুনাফা অর্জন করাই আধুনিক বিপণনের মুল লক্ষ্য ।</a:t>
            </a:r>
          </a:p>
          <a:p>
            <a:pPr>
              <a:lnSpc>
                <a:spcPct val="150000"/>
              </a:lnSpc>
              <a:buFont typeface="Wingdings" pitchFamily="2" charset="2"/>
              <a:buChar char="q"/>
            </a:pPr>
            <a:r>
              <a:rPr lang="bn-IN" b="1" dirty="0" smtClean="0">
                <a:latin typeface="Vrinda" pitchFamily="34" charset="0"/>
                <a:cs typeface="Vrinda" pitchFamily="34" charset="0"/>
              </a:rPr>
              <a:t>ক্রেতার</a:t>
            </a:r>
            <a:r>
              <a:rPr lang="bn-IN" b="1" dirty="0" smtClean="0"/>
              <a:t> সন্তুষ্টিঃ </a:t>
            </a:r>
            <a:r>
              <a:rPr lang="bn-IN" b="1" dirty="0" smtClean="0">
                <a:latin typeface="Vrinda" pitchFamily="34" charset="0"/>
                <a:cs typeface="Vrinda" pitchFamily="34" charset="0"/>
              </a:rPr>
              <a:t>ক্রেতা সাধারণের</a:t>
            </a:r>
            <a:r>
              <a:rPr lang="bn-IN" b="1" dirty="0" smtClean="0"/>
              <a:t> সন্তুষ্টির উপর কোম্পানির অস্তিত্ব নির্ভর করে । তাই</a:t>
            </a:r>
            <a:r>
              <a:rPr lang="bn-IN" b="1" dirty="0" smtClean="0">
                <a:latin typeface="Vrinda" pitchFamily="34" charset="0"/>
                <a:cs typeface="Vrinda" pitchFamily="34" charset="0"/>
              </a:rPr>
              <a:t> </a:t>
            </a:r>
            <a:r>
              <a:rPr lang="bn-IN" b="1" dirty="0" smtClean="0"/>
              <a:t>কোম্পানি গুলো বর্তমানে </a:t>
            </a:r>
            <a:r>
              <a:rPr lang="bn-IN" b="1" dirty="0" smtClean="0">
                <a:latin typeface="Vrinda" pitchFamily="34" charset="0"/>
                <a:cs typeface="Vrinda" pitchFamily="34" charset="0"/>
              </a:rPr>
              <a:t>ক্রেতা </a:t>
            </a:r>
            <a:r>
              <a:rPr lang="bn-IN" b="1" dirty="0" smtClean="0"/>
              <a:t>সন্তুষ্টির বিষয়টি গুরুত্ব সহকারে বিবেচনা করছে।</a:t>
            </a:r>
          </a:p>
          <a:p>
            <a:pPr>
              <a:lnSpc>
                <a:spcPct val="150000"/>
              </a:lnSpc>
              <a:buFont typeface="Wingdings" pitchFamily="2" charset="2"/>
              <a:buChar char="q"/>
            </a:pPr>
            <a:r>
              <a:rPr lang="bn-IN" b="1" dirty="0" smtClean="0">
                <a:latin typeface="Vrinda" pitchFamily="34" charset="0"/>
                <a:cs typeface="Vrinda" pitchFamily="34" charset="0"/>
              </a:rPr>
              <a:t>সামাজিক</a:t>
            </a:r>
            <a:r>
              <a:rPr lang="bn-IN" b="1" dirty="0" smtClean="0"/>
              <a:t> বিপণনঃ </a:t>
            </a:r>
            <a:r>
              <a:rPr lang="bn-IN" b="1" dirty="0" smtClean="0">
                <a:latin typeface="Vrinda" pitchFamily="34" charset="0"/>
                <a:cs typeface="Vrinda" pitchFamily="34" charset="0"/>
              </a:rPr>
              <a:t>সামাজিক বিভিন্ন উন্নয়নমূলক কর্মকাণ্ডের সাথে </a:t>
            </a:r>
            <a:r>
              <a:rPr lang="bn-IN" b="1" dirty="0" smtClean="0"/>
              <a:t> বিপণন ওতপ্রোতভাবে জড়িত ।তাই বিপণনকে সমাজের একটি অংশ হিসেবে বিবেচনা করা হয় । </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1524001"/>
            <a:ext cx="6965245" cy="76200"/>
          </a:xfrm>
        </p:spPr>
        <p:txBody>
          <a:bodyPr>
            <a:normAutofit fontScale="90000"/>
          </a:bodyPr>
          <a:lstStyle/>
          <a:p>
            <a:r>
              <a:rPr lang="bn-IN" b="1" i="1" dirty="0" smtClean="0"/>
              <a:t>বিপণনের মৌলিক ধারণা </a:t>
            </a:r>
            <a:br>
              <a:rPr lang="bn-IN" b="1" i="1" dirty="0" smtClean="0"/>
            </a:br>
            <a:endParaRPr lang="en-US" dirty="0"/>
          </a:p>
        </p:txBody>
      </p:sp>
      <p:sp>
        <p:nvSpPr>
          <p:cNvPr id="3" name="Content Placeholder 2"/>
          <p:cNvSpPr>
            <a:spLocks noGrp="1"/>
          </p:cNvSpPr>
          <p:nvPr>
            <p:ph idx="1"/>
          </p:nvPr>
        </p:nvSpPr>
        <p:spPr>
          <a:xfrm>
            <a:off x="990600" y="1524000"/>
            <a:ext cx="7086600" cy="4199069"/>
          </a:xfrm>
          <a:solidFill>
            <a:srgbClr val="00B0F0"/>
          </a:solidFill>
        </p:spPr>
        <p:txBody>
          <a:bodyPr>
            <a:normAutofit fontScale="92500" lnSpcReduction="20000"/>
          </a:bodyPr>
          <a:lstStyle/>
          <a:p>
            <a:pPr>
              <a:buNone/>
            </a:pPr>
            <a:endParaRPr lang="bn-IN" dirty="0" smtClean="0"/>
          </a:p>
          <a:p>
            <a:pPr>
              <a:buNone/>
            </a:pPr>
            <a:r>
              <a:rPr lang="bn-IN" dirty="0" smtClean="0"/>
              <a:t>           প্রয়োজন, অভাব ও চাহিদা </a:t>
            </a:r>
          </a:p>
          <a:p>
            <a:pPr>
              <a:buNone/>
            </a:pPr>
            <a:endParaRPr lang="bn-IN" dirty="0" smtClean="0"/>
          </a:p>
          <a:p>
            <a:pPr>
              <a:buNone/>
            </a:pPr>
            <a:endParaRPr lang="bn-IN" dirty="0" smtClean="0"/>
          </a:p>
          <a:p>
            <a:pPr>
              <a:buNone/>
            </a:pPr>
            <a:endParaRPr lang="bn-IN" dirty="0" smtClean="0"/>
          </a:p>
          <a:p>
            <a:pPr>
              <a:buNone/>
            </a:pPr>
            <a:r>
              <a:rPr lang="bn-IN" dirty="0" smtClean="0"/>
              <a:t>                                 বিপণন অর্পণ    </a:t>
            </a:r>
          </a:p>
          <a:p>
            <a:pPr>
              <a:buNone/>
            </a:pPr>
            <a:r>
              <a:rPr lang="bn-IN" dirty="0" smtClean="0"/>
              <a:t> বাজার                           (পন্য,সেবা ও</a:t>
            </a:r>
          </a:p>
          <a:p>
            <a:pPr>
              <a:buNone/>
            </a:pPr>
            <a:r>
              <a:rPr lang="bn-IN" dirty="0" smtClean="0"/>
              <a:t>                                 অভিজ্ঞতা)    </a:t>
            </a:r>
          </a:p>
          <a:p>
            <a:pPr>
              <a:buNone/>
            </a:pPr>
            <a:r>
              <a:rPr lang="bn-IN" dirty="0" smtClean="0"/>
              <a:t>       </a:t>
            </a:r>
          </a:p>
          <a:p>
            <a:pPr>
              <a:buNone/>
            </a:pPr>
            <a:r>
              <a:rPr lang="bn-IN" dirty="0" smtClean="0"/>
              <a:t> বিনিময়,</a:t>
            </a:r>
          </a:p>
          <a:p>
            <a:pPr>
              <a:buNone/>
            </a:pPr>
            <a:r>
              <a:rPr lang="bn-IN" dirty="0" smtClean="0"/>
              <a:t>লেনদেন ও সম্পর্ক                  ভ্যালু ও সন্তুষ্টি   </a:t>
            </a:r>
          </a:p>
          <a:p>
            <a:pPr>
              <a:buNone/>
            </a:pPr>
            <a:r>
              <a:rPr lang="bn-IN" dirty="0" smtClean="0"/>
              <a:t>     </a:t>
            </a:r>
          </a:p>
        </p:txBody>
      </p:sp>
      <p:sp>
        <p:nvSpPr>
          <p:cNvPr id="4" name="Oval 3"/>
          <p:cNvSpPr/>
          <p:nvPr/>
        </p:nvSpPr>
        <p:spPr>
          <a:xfrm>
            <a:off x="3048000" y="2438400"/>
            <a:ext cx="2590800" cy="228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i="1" dirty="0" smtClean="0">
                <a:solidFill>
                  <a:schemeClr val="tx1"/>
                </a:solidFill>
              </a:rPr>
              <a:t>বিপণনের মৌলিক ধারণা </a:t>
            </a:r>
            <a:endParaRPr lang="en-US" sz="2800" dirty="0">
              <a:solidFill>
                <a:schemeClr val="tx1"/>
              </a:solidFill>
            </a:endParaRPr>
          </a:p>
        </p:txBody>
      </p:sp>
      <p:cxnSp>
        <p:nvCxnSpPr>
          <p:cNvPr id="6" name="Straight Arrow Connector 5"/>
          <p:cNvCxnSpPr>
            <a:stCxn id="4" idx="0"/>
          </p:cNvCxnSpPr>
          <p:nvPr/>
        </p:nvCxnSpPr>
        <p:spPr>
          <a:xfrm rot="5400000" flipH="1" flipV="1">
            <a:off x="4152900" y="22479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6"/>
          </p:cNvCxnSpPr>
          <p:nvPr/>
        </p:nvCxnSpPr>
        <p:spPr>
          <a:xfrm>
            <a:off x="5638800" y="35814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257800" y="4419600"/>
            <a:ext cx="609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2362200" y="35814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3"/>
          </p:cNvCxnSpPr>
          <p:nvPr/>
        </p:nvCxnSpPr>
        <p:spPr>
          <a:xfrm rot="5400000">
            <a:off x="3032219" y="4329204"/>
            <a:ext cx="334777" cy="4556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4"/>
                                        </p:tgtEl>
                                        <p:attrNameLst>
                                          <p:attrName>style.color</p:attrName>
                                        </p:attrNameLst>
                                      </p:cBhvr>
                                      <p:to>
                                        <a:schemeClr val="bg1"/>
                                      </p:to>
                                    </p:animClr>
                                    <p:animClr clrSpc="rgb" dir="cw">
                                      <p:cBhvr>
                                        <p:cTn id="7" dur="250" autoRev="1" fill="remove"/>
                                        <p:tgtEl>
                                          <p:spTgt spid="4"/>
                                        </p:tgtEl>
                                        <p:attrNameLst>
                                          <p:attrName>fillcolor</p:attrName>
                                        </p:attrNameLst>
                                      </p:cBhvr>
                                      <p:to>
                                        <a:schemeClr val="bg1"/>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1000" fill="hold"/>
                                        <p:tgtEl>
                                          <p:spTgt spid="3">
                                            <p:bg/>
                                          </p:spTgt>
                                        </p:tgtEl>
                                        <p:attrNameLst>
                                          <p:attrName>ppt_w</p:attrName>
                                        </p:attrNameLst>
                                      </p:cBhvr>
                                      <p:tavLst>
                                        <p:tav tm="0">
                                          <p:val>
                                            <p:fltVal val="0"/>
                                          </p:val>
                                        </p:tav>
                                        <p:tav tm="100000">
                                          <p:val>
                                            <p:strVal val="#ppt_w"/>
                                          </p:val>
                                        </p:tav>
                                      </p:tavLst>
                                    </p:anim>
                                    <p:anim calcmode="lin" valueType="num">
                                      <p:cBhvr>
                                        <p:cTn id="15" dur="1000" fill="hold"/>
                                        <p:tgtEl>
                                          <p:spTgt spid="3">
                                            <p:bg/>
                                          </p:spTgt>
                                        </p:tgtEl>
                                        <p:attrNameLst>
                                          <p:attrName>ppt_h</p:attrName>
                                        </p:attrNameLst>
                                      </p:cBhvr>
                                      <p:tavLst>
                                        <p:tav tm="0">
                                          <p:val>
                                            <p:fltVal val="0"/>
                                          </p:val>
                                        </p:tav>
                                        <p:tav tm="100000">
                                          <p:val>
                                            <p:strVal val="#ppt_h"/>
                                          </p:val>
                                        </p:tav>
                                      </p:tavLst>
                                    </p:anim>
                                    <p:anim calcmode="lin" valueType="num">
                                      <p:cBhvr>
                                        <p:cTn id="16" dur="1000" fill="hold"/>
                                        <p:tgtEl>
                                          <p:spTgt spid="3">
                                            <p:bg/>
                                          </p:spTgt>
                                        </p:tgtEl>
                                        <p:attrNameLst>
                                          <p:attrName>style.rotation</p:attrName>
                                        </p:attrNameLst>
                                      </p:cBhvr>
                                      <p:tavLst>
                                        <p:tav tm="0">
                                          <p:val>
                                            <p:fltVal val="90"/>
                                          </p:val>
                                        </p:tav>
                                        <p:tav tm="100000">
                                          <p:val>
                                            <p:fltVal val="0"/>
                                          </p:val>
                                        </p:tav>
                                      </p:tavLst>
                                    </p:anim>
                                    <p:animEffect transition="in" filter="fade">
                                      <p:cBhvr>
                                        <p:cTn id="17" dur="10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p:cTn id="30"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p:cTn id="38"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p:cTn id="46"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7"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8"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9" dur="10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 calcmode="lin" valueType="num">
                                      <p:cBhvr>
                                        <p:cTn id="54"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5"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6"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7" dur="1000"/>
                                        <p:tgtEl>
                                          <p:spTgt spid="3">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 calcmode="lin" valueType="num">
                                      <p:cBhvr>
                                        <p:cTn id="62"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3"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64"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65" dur="1000"/>
                                        <p:tgtEl>
                                          <p:spTgt spid="3">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grpId="0"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 calcmode="lin" valueType="num">
                                      <p:cBhvr>
                                        <p:cTn id="70"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1"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72"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73" dur="1000"/>
                                        <p:tgtEl>
                                          <p:spTgt spid="3">
                                            <p:txEl>
                                              <p:pRg st="10" end="1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3">
                                            <p:txEl>
                                              <p:pRg st="11" end="11"/>
                                            </p:txEl>
                                          </p:spTgt>
                                        </p:tgtEl>
                                        <p:attrNameLst>
                                          <p:attrName>style.visibility</p:attrName>
                                        </p:attrNameLst>
                                      </p:cBhvr>
                                      <p:to>
                                        <p:strVal val="visible"/>
                                      </p:to>
                                    </p:set>
                                    <p:anim calcmode="lin" valueType="num">
                                      <p:cBhvr>
                                        <p:cTn id="78"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79"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80"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81"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066800"/>
            <a:ext cx="7620000" cy="4656269"/>
          </a:xfrm>
          <a:solidFill>
            <a:schemeClr val="accent1">
              <a:lumMod val="40000"/>
              <a:lumOff val="60000"/>
            </a:schemeClr>
          </a:solidFill>
        </p:spPr>
        <p:txBody>
          <a:bodyPr/>
          <a:lstStyle/>
          <a:p>
            <a:pPr>
              <a:buNone/>
            </a:pPr>
            <a:r>
              <a:rPr lang="bn-IN" dirty="0" smtClean="0"/>
              <a:t>২।</a:t>
            </a:r>
            <a:r>
              <a:rPr lang="bn-IN" b="1" dirty="0" smtClean="0"/>
              <a:t>বিপণন অর্পণ-পন্য,সেবা ও অভিজ্ঞতাঃ</a:t>
            </a:r>
          </a:p>
          <a:p>
            <a:pPr>
              <a:buFont typeface="Wingdings" pitchFamily="2" charset="2"/>
              <a:buChar char="q"/>
            </a:pPr>
            <a:r>
              <a:rPr lang="bn-IN" b="1" dirty="0" smtClean="0"/>
              <a:t>পন্যঃ মানুষের প্রয়োজন এবং অভাবপূরণে সক্ষম এমন যা কিছু বাজারে পাওয়া যায় তাই পন্য।</a:t>
            </a:r>
          </a:p>
          <a:p>
            <a:pPr>
              <a:buNone/>
            </a:pPr>
            <a:r>
              <a:rPr lang="bn-IN" b="1" dirty="0" smtClean="0"/>
              <a:t> </a:t>
            </a:r>
          </a:p>
          <a:p>
            <a:pPr>
              <a:buFont typeface="Wingdings" pitchFamily="2" charset="2"/>
              <a:buChar char="q"/>
            </a:pPr>
            <a:r>
              <a:rPr lang="bn-IN" b="1" dirty="0" smtClean="0"/>
              <a:t>সেবাঃ সেবা হচ্ছে কতিপয় কার্যাবলী, সুবিধা এবং তৃপ্তি যা বাজারে উপস্থাপন করা হয় । </a:t>
            </a:r>
          </a:p>
          <a:p>
            <a:pPr>
              <a:buNone/>
            </a:pPr>
            <a:endParaRPr lang="bn-IN" b="1" dirty="0" smtClean="0"/>
          </a:p>
          <a:p>
            <a:pPr>
              <a:buFont typeface="Wingdings" pitchFamily="2" charset="2"/>
              <a:buChar char="q"/>
            </a:pPr>
            <a:r>
              <a:rPr lang="bn-IN" b="1" dirty="0" smtClean="0"/>
              <a:t>অভিজ্ঞতাঃ অভিজ্ঞতা বলতে কোন বিষয়ের অর্জিত বাস্তবজ্ঞানকে বোঝায় ।</a:t>
            </a:r>
          </a:p>
          <a:p>
            <a:pPr>
              <a:buNone/>
            </a:pPr>
            <a:r>
              <a:rPr lang="bn-IN" b="1" dirty="0" smtClean="0"/>
              <a:t> অভিজ্ঞতা= কার্যক্রম=+বাস্তবজ্ঞান   </a:t>
            </a:r>
          </a:p>
          <a:p>
            <a:pPr>
              <a:buNone/>
            </a:pPr>
            <a:r>
              <a:rPr lang="bn-IN" b="1" dirty="0" smtClean="0"/>
              <a:t>                             </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1)">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1)">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heel(1)">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2056</TotalTime>
  <Words>922</Words>
  <Application>Microsoft Office PowerPoint</Application>
  <PresentationFormat>On-screen Show (4:3)</PresentationFormat>
  <Paragraphs>167</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Pushpin</vt:lpstr>
      <vt:lpstr>PowerPoint Presentation</vt:lpstr>
      <vt:lpstr>PowerPoint Presentation</vt:lpstr>
      <vt:lpstr>PowerPoint Presentation</vt:lpstr>
      <vt:lpstr>শিখনফলঃ</vt:lpstr>
      <vt:lpstr>PowerPoint Presentation</vt:lpstr>
      <vt:lpstr>বিপণনের বৈশিষ্ট্যঃ ভোক্তাদের সন্তুষ্টি প্রদান করাই আধুনিক বিপণনের বৈশিষ্ট্য । </vt:lpstr>
      <vt:lpstr>PowerPoint Presentation</vt:lpstr>
      <vt:lpstr>বিপণনের মৌলিক ধারণা  </vt:lpstr>
      <vt:lpstr>PowerPoint Presentation</vt:lpstr>
      <vt:lpstr>বিপণনের মৌলিক ধারণা গুলো উপস্থাপন করে নিম্নে বিস্তারিত আলোচনা করা হলঃ  </vt:lpstr>
      <vt:lpstr>৩।ভ্যালু ও সন্তুষ্টি</vt:lpstr>
      <vt:lpstr>(বাজারের ধারণা )</vt:lpstr>
      <vt:lpstr>বিক্রয় কি?</vt:lpstr>
      <vt:lpstr>                   বিপণনের গুরুত্বঃ </vt:lpstr>
      <vt:lpstr>PowerPoint Presentation</vt:lpstr>
      <vt:lpstr> ভোক্তাই রাজা- ব্যাখ্যা কর  </vt:lpstr>
      <vt:lpstr>PowerPoint Presentation</vt:lpstr>
      <vt:lpstr>   জীবনযাত্রার মানোন্নয়নে বিপণনের ভূমিকা নিচে আলোচনা করা হলঃ   </vt:lpstr>
      <vt:lpstr>বিপণন ব্যবস্থাপনার দর্শন কী? </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b</dc:creator>
  <cp:lastModifiedBy>Admin</cp:lastModifiedBy>
  <cp:revision>302</cp:revision>
  <dcterms:created xsi:type="dcterms:W3CDTF">2006-08-16T00:00:00Z</dcterms:created>
  <dcterms:modified xsi:type="dcterms:W3CDTF">2016-12-27T09:00:08Z</dcterms:modified>
</cp:coreProperties>
</file>